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sldIdLst>
    <p:sldId id="256" r:id="rId2"/>
    <p:sldId id="280" r:id="rId3"/>
    <p:sldId id="258" r:id="rId4"/>
    <p:sldId id="259" r:id="rId5"/>
    <p:sldId id="260" r:id="rId6"/>
    <p:sldId id="261" r:id="rId7"/>
    <p:sldId id="272" r:id="rId8"/>
    <p:sldId id="273" r:id="rId9"/>
    <p:sldId id="274" r:id="rId10"/>
    <p:sldId id="275" r:id="rId11"/>
    <p:sldId id="276" r:id="rId12"/>
    <p:sldId id="262" r:id="rId13"/>
    <p:sldId id="281" r:id="rId14"/>
    <p:sldId id="282" r:id="rId15"/>
    <p:sldId id="283" r:id="rId16"/>
    <p:sldId id="263" r:id="rId17"/>
    <p:sldId id="264" r:id="rId18"/>
    <p:sldId id="285" r:id="rId19"/>
    <p:sldId id="284" r:id="rId20"/>
    <p:sldId id="286" r:id="rId21"/>
    <p:sldId id="287" r:id="rId22"/>
    <p:sldId id="288" r:id="rId23"/>
    <p:sldId id="265" r:id="rId24"/>
    <p:sldId id="289" r:id="rId25"/>
    <p:sldId id="290" r:id="rId26"/>
    <p:sldId id="291" r:id="rId27"/>
    <p:sldId id="268" r:id="rId28"/>
    <p:sldId id="292" r:id="rId29"/>
    <p:sldId id="293" r:id="rId30"/>
    <p:sldId id="267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278" r:id="rId39"/>
    <p:sldId id="279" r:id="rId40"/>
    <p:sldId id="277" r:id="rId41"/>
  </p:sldIdLst>
  <p:sldSz cx="9144000" cy="5143500" type="screen16x9"/>
  <p:notesSz cx="6858000" cy="9144000"/>
  <p:defaultTextStyle>
    <a:defPPr>
      <a:defRPr lang="ru-RU"/>
    </a:defPPr>
    <a:lvl1pPr marL="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6" autoAdjust="0"/>
    <p:restoredTop sz="94660" autoAdjust="0"/>
  </p:normalViewPr>
  <p:slideViewPr>
    <p:cSldViewPr snapToGrid="0">
      <p:cViewPr varScale="1">
        <p:scale>
          <a:sx n="114" d="100"/>
          <a:sy n="114" d="100"/>
        </p:scale>
        <p:origin x="294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2380"/>
            <a:ext cx="9144000" cy="3902869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2" y="1086862"/>
            <a:ext cx="7526338" cy="2228288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2" y="3960637"/>
            <a:ext cx="7526338" cy="326231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A5E22-FE70-48BC-ACDD-46D8918B13B1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032E-BE39-43B7-AA0D-5E1F70730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34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2"/>
            <a:ext cx="9144000" cy="1639491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001" y="1666716"/>
            <a:ext cx="7524003" cy="27273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A5E22-FE70-48BC-ACDD-46D8918B13B1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032E-BE39-43B7-AA0D-5E1F70730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43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2"/>
            <a:ext cx="9144000" cy="3902869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6" y="2213547"/>
            <a:ext cx="7526337" cy="11016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6" y="3960901"/>
            <a:ext cx="7526337" cy="325466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A5E22-FE70-48BC-ACDD-46D8918B13B1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032E-BE39-43B7-AA0D-5E1F70730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41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2"/>
            <a:ext cx="9144000" cy="1639491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9" y="1666717"/>
            <a:ext cx="3670723" cy="272907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666717"/>
            <a:ext cx="3670720" cy="272907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A5E22-FE70-48BC-ACDD-46D8918B13B1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032E-BE39-43B7-AA0D-5E1F70730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00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2"/>
            <a:ext cx="9144000" cy="1639491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9" y="1631158"/>
            <a:ext cx="3670723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0000" y="2063355"/>
            <a:ext cx="3687391" cy="233243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1" y="1631158"/>
            <a:ext cx="3670720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1" y="2063355"/>
            <a:ext cx="3670720" cy="233243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A5E22-FE70-48BC-ACDD-46D8918B13B1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032E-BE39-43B7-AA0D-5E1F70730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00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2"/>
            <a:ext cx="9144000" cy="1639491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A5E22-FE70-48BC-ACDD-46D8918B13B1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032E-BE39-43B7-AA0D-5E1F70730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54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A5E22-FE70-48BC-ACDD-46D8918B13B1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032E-BE39-43B7-AA0D-5E1F70730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26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4" y="334566"/>
            <a:ext cx="2660650" cy="13609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4" y="334568"/>
            <a:ext cx="2660650" cy="121379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6" y="334567"/>
            <a:ext cx="4689475" cy="40612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4" y="1695555"/>
            <a:ext cx="2660650" cy="270023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A5E22-FE70-48BC-ACDD-46D8918B13B1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032E-BE39-43B7-AA0D-5E1F70730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32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7" y="545641"/>
            <a:ext cx="3501548" cy="121287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51435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7" y="1758513"/>
            <a:ext cx="3501548" cy="263727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61" y="4531023"/>
            <a:ext cx="732659" cy="273844"/>
          </a:xfrm>
        </p:spPr>
        <p:txBody>
          <a:bodyPr/>
          <a:lstStyle/>
          <a:p>
            <a:fld id="{873A5E22-FE70-48BC-ACDD-46D8918B13B1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4531023"/>
            <a:ext cx="2471560" cy="273844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4436918"/>
            <a:ext cx="796616" cy="367949"/>
          </a:xfrm>
        </p:spPr>
        <p:txBody>
          <a:bodyPr/>
          <a:lstStyle/>
          <a:p>
            <a:fld id="{8176032E-BE39-43B7-AA0D-5E1F70730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71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6" y="3600451"/>
            <a:ext cx="7526337" cy="4250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360045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6" y="4025504"/>
            <a:ext cx="7526337" cy="37028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A5E22-FE70-48BC-ACDD-46D8918B13B1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032E-BE39-43B7-AA0D-5E1F70730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53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003859"/>
            <a:ext cx="4749312" cy="242939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121644"/>
            <a:ext cx="4420380" cy="1984434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30" y="3525529"/>
            <a:ext cx="4418727" cy="53493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003859"/>
            <a:ext cx="3302316" cy="305659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A5E22-FE70-48BC-ACDD-46D8918B13B1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032E-BE39-43B7-AA0D-5E1F70730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97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4" y="1714940"/>
            <a:ext cx="3671336" cy="1877979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20" y="1826967"/>
            <a:ext cx="3286891" cy="1505842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1" y="1714500"/>
            <a:ext cx="3671888" cy="1725216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A5E22-FE70-48BC-ACDD-46D8918B13B1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032E-BE39-43B7-AA0D-5E1F70730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78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2"/>
            <a:ext cx="9144000" cy="1639491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A5E22-FE70-48BC-ACDD-46D8918B13B1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032E-BE39-43B7-AA0D-5E1F70730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16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9" y="334567"/>
            <a:ext cx="3391762" cy="406122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9" y="0"/>
            <a:ext cx="3910012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6" y="439630"/>
            <a:ext cx="1701800" cy="385109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3" y="334567"/>
            <a:ext cx="4947376" cy="4061222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A5E22-FE70-48BC-ACDD-46D8918B13B1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032E-BE39-43B7-AA0D-5E1F70730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24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1" y="335392"/>
            <a:ext cx="7524003" cy="727838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38" tIns="45719" rIns="91438" bIns="45719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1" y="1638300"/>
            <a:ext cx="7524003" cy="2755798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38" tIns="45719" rIns="91438" bIns="45719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8" y="4531023"/>
            <a:ext cx="6289532" cy="273844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4" y="4531023"/>
            <a:ext cx="993161" cy="273844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73A5E22-FE70-48BC-ACDD-46D8918B13B1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4436918"/>
            <a:ext cx="796616" cy="367949"/>
          </a:xfrm>
          <a:prstGeom prst="rect">
            <a:avLst/>
          </a:prstGeom>
        </p:spPr>
        <p:txBody>
          <a:bodyPr vert="horz" lIns="91438" tIns="45719" rIns="91438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8176032E-BE39-43B7-AA0D-5E1F70730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21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457189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92" indent="-342892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399940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99930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20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599910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5500" y="2724135"/>
            <a:ext cx="8106381" cy="720814"/>
          </a:xfrm>
        </p:spPr>
        <p:txBody>
          <a:bodyPr/>
          <a:lstStyle/>
          <a:p>
            <a:pPr algn="ctr" defTabSz="914378">
              <a:spcBef>
                <a:spcPts val="0"/>
              </a:spcBef>
            </a:pPr>
            <a:br>
              <a:rPr lang="ru-RU" sz="4800" dirty="0">
                <a:solidFill>
                  <a:schemeClr val="bg1"/>
                </a:solidFill>
              </a:rPr>
            </a:br>
            <a:endParaRPr lang="ru-RU" sz="3600" i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8D65ED3-5643-4E83-82D8-8979B6F57CE0}"/>
              </a:ext>
            </a:extLst>
          </p:cNvPr>
          <p:cNvSpPr/>
          <p:nvPr/>
        </p:nvSpPr>
        <p:spPr>
          <a:xfrm>
            <a:off x="3787586" y="3991776"/>
            <a:ext cx="31269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ЛЕТО 2025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2883" y="649043"/>
            <a:ext cx="866111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/>
            <a:r>
              <a:rPr lang="ru-RU" sz="5400" b="1" dirty="0">
                <a:ln w="10160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Республиканская акция</a:t>
            </a:r>
          </a:p>
          <a:p>
            <a:pPr lvl="0" algn="ctr" defTabSz="914400"/>
            <a:r>
              <a:rPr lang="ru-RU" sz="5400" b="1" dirty="0">
                <a:ln w="10160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«Лето – детям» </a:t>
            </a:r>
          </a:p>
        </p:txBody>
      </p:sp>
    </p:spTree>
    <p:extLst>
      <p:ext uri="{BB962C8B-B14F-4D97-AF65-F5344CB8AC3E}">
        <p14:creationId xmlns:p14="http://schemas.microsoft.com/office/powerpoint/2010/main" val="389760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418" y="1666716"/>
            <a:ext cx="8435083" cy="27273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Девиз акции:</a:t>
            </a:r>
          </a:p>
          <a:p>
            <a:pPr marL="0" indent="0" algn="ctr">
              <a:buNone/>
            </a:pPr>
            <a:r>
              <a:rPr lang="ru-RU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«Пусть будет мирным небо над землей, пусть вечно детство звонкое смеется»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484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418" y="1666716"/>
            <a:ext cx="8435083" cy="3326524"/>
          </a:xfrm>
        </p:spPr>
        <p:txBody>
          <a:bodyPr anchor="t">
            <a:normAutofit fontScale="925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C00000"/>
                </a:solidFill>
                <a:latin typeface="Calibri" panose="020F0502020204030204"/>
              </a:rPr>
              <a:t>ОСНОВНЫЕ НАПРАВЛЕНИЯ АКЦИИ: </a:t>
            </a:r>
            <a:r>
              <a: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  <a:p>
            <a:pPr marL="0" lvl="0" indent="44831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600" b="1" dirty="0">
                <a:solidFill>
                  <a:srgbClr val="0070C0"/>
                </a:solidFill>
                <a:latin typeface="Times New Roman"/>
                <a:ea typeface="Times New Roman"/>
              </a:rPr>
              <a:t>«Дружно, вместе, сообща, или Взрослые заботы о лете»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ru-RU" sz="2600" dirty="0">
                <a:solidFill>
                  <a:prstClr val="black"/>
                </a:solidFill>
                <a:latin typeface="Times New Roman"/>
                <a:ea typeface="Times New Roman"/>
              </a:rPr>
              <a:t>– обеспечение взаимодействия государственных структур, общественных организаций, законных представителей воспитанников и всех заинтересованных с целью создания условий для качественного оздоровления и отдыха</a:t>
            </a:r>
          </a:p>
        </p:txBody>
      </p:sp>
    </p:spTree>
    <p:extLst>
      <p:ext uri="{BB962C8B-B14F-4D97-AF65-F5344CB8AC3E}">
        <p14:creationId xmlns:p14="http://schemas.microsoft.com/office/powerpoint/2010/main" val="306001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418" y="1666716"/>
            <a:ext cx="8435083" cy="3326524"/>
          </a:xfrm>
        </p:spPr>
        <p:txBody>
          <a:bodyPr anchor="t">
            <a:normAutofit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C00000"/>
                </a:solidFill>
                <a:latin typeface="Calibri" panose="020F0502020204030204"/>
              </a:rPr>
              <a:t>ОСНОВНЫЕ НАПРАВЛЕНИЯ АКЦИИ: </a:t>
            </a:r>
            <a:r>
              <a: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  <a:p>
            <a:pPr marL="0" lvl="0" indent="44831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600" b="1" dirty="0">
                <a:solidFill>
                  <a:srgbClr val="0070C0"/>
                </a:solidFill>
                <a:latin typeface="Times New Roman"/>
                <a:ea typeface="Times New Roman"/>
              </a:rPr>
              <a:t>«Наследники Великой Победы»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ru-RU" sz="2600" dirty="0">
                <a:solidFill>
                  <a:prstClr val="black"/>
                </a:solidFill>
                <a:latin typeface="Times New Roman"/>
                <a:ea typeface="Times New Roman"/>
              </a:rPr>
              <a:t>– формирование уважения к героическому прошлому страны, сохранение памяти о подвигах защитников Отечества, празднование 80-летия Победы советского народа в Великой Отечественной войне</a:t>
            </a:r>
          </a:p>
        </p:txBody>
      </p:sp>
    </p:spTree>
    <p:extLst>
      <p:ext uri="{BB962C8B-B14F-4D97-AF65-F5344CB8AC3E}">
        <p14:creationId xmlns:p14="http://schemas.microsoft.com/office/powerpoint/2010/main" val="167835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418" y="1666716"/>
            <a:ext cx="8435083" cy="3326524"/>
          </a:xfrm>
        </p:spPr>
        <p:txBody>
          <a:bodyPr anchor="t">
            <a:normAutofit lnSpcReduction="1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C00000"/>
                </a:solidFill>
                <a:latin typeface="Calibri" panose="020F0502020204030204"/>
              </a:rPr>
              <a:t>ОСНОВНЫЕ НАПРАВЛЕНИЯ АКЦИИ: </a:t>
            </a:r>
            <a:r>
              <a: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  <a:p>
            <a:pPr marL="0" lvl="0" indent="44831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b="1" dirty="0">
                <a:solidFill>
                  <a:srgbClr val="0070C0"/>
                </a:solidFill>
                <a:latin typeface="Times New Roman"/>
                <a:ea typeface="Times New Roman"/>
              </a:rPr>
              <a:t>«Время даром не пройдет, или Рукам работа – сердцу радость» </a:t>
            </a: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</a:rPr>
              <a:t>– привитие воспитанникам идей мира и созидательного труда как главных условий развития белорусского государства через проведение мероприятий в рамках Года благоустройства, привлечение воспитанников воспитательно-оздоровительных учреждений образования к участию в трудовых и благотворительных акциях</a:t>
            </a:r>
          </a:p>
        </p:txBody>
      </p:sp>
    </p:spTree>
    <p:extLst>
      <p:ext uri="{BB962C8B-B14F-4D97-AF65-F5344CB8AC3E}">
        <p14:creationId xmlns:p14="http://schemas.microsoft.com/office/powerpoint/2010/main" val="191016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418" y="1666716"/>
            <a:ext cx="8435083" cy="3326524"/>
          </a:xfrm>
        </p:spPr>
        <p:txBody>
          <a:bodyPr anchor="t">
            <a:normAutofit lnSpcReduction="1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C00000"/>
                </a:solidFill>
                <a:latin typeface="Calibri" panose="020F0502020204030204"/>
              </a:rPr>
              <a:t>ОСНОВНЫЕ НАПРАВЛЕНИЯ АКЦИИ: </a:t>
            </a:r>
            <a:r>
              <a: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  <a:p>
            <a:pPr marL="0" lvl="0" indent="44831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b="1" dirty="0">
                <a:solidFill>
                  <a:srgbClr val="0070C0"/>
                </a:solidFill>
                <a:latin typeface="Times New Roman"/>
                <a:ea typeface="Times New Roman"/>
              </a:rPr>
              <a:t>«Нам идей не занимать, или Свежие идеи – яркие проекты»</a:t>
            </a:r>
            <a:r>
              <a:rPr lang="ru-RU" sz="2500" dirty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</a:rPr>
              <a:t>– формирование у детей и молодежи потребности в повышении социальной активности как условии личностной успешности, вовлечение воспитанников воспитательно-оздоровительных учреждений образования в проектирование и реализацию детских и молодежных социально значимых инициатив</a:t>
            </a:r>
          </a:p>
        </p:txBody>
      </p:sp>
    </p:spTree>
    <p:extLst>
      <p:ext uri="{BB962C8B-B14F-4D97-AF65-F5344CB8AC3E}">
        <p14:creationId xmlns:p14="http://schemas.microsoft.com/office/powerpoint/2010/main" val="115018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418" y="1666716"/>
            <a:ext cx="8435083" cy="3326524"/>
          </a:xfrm>
        </p:spPr>
        <p:txBody>
          <a:bodyPr anchor="t">
            <a:normAutofit lnSpcReduction="1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C00000"/>
                </a:solidFill>
                <a:latin typeface="Calibri" panose="020F0502020204030204"/>
              </a:rPr>
              <a:t>ОСНОВНЫЕ НАПРАВЛЕНИЯ АКЦИИ: </a:t>
            </a:r>
            <a:r>
              <a: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  <a:p>
            <a:pPr marL="0" lvl="0" indent="44831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b="1" dirty="0">
                <a:solidFill>
                  <a:srgbClr val="0070C0"/>
                </a:solidFill>
                <a:latin typeface="Times New Roman"/>
                <a:ea typeface="Times New Roman"/>
              </a:rPr>
              <a:t>«Спортивная эстафета лета, или Быть здоровым – это стильно»</a:t>
            </a:r>
            <a:r>
              <a:rPr lang="ru-RU" sz="2500" dirty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</a:rPr>
              <a:t>– повышение мотивации у воспитанников к занятию спортом через совершенствование физкультурно-оздоровительной и спортивно-массовой работы в воспитательно-оздоровительных учреждениях образования, пропаганду спортивных достижений белорусских спортсменов</a:t>
            </a:r>
          </a:p>
        </p:txBody>
      </p:sp>
    </p:spTree>
    <p:extLst>
      <p:ext uri="{BB962C8B-B14F-4D97-AF65-F5344CB8AC3E}">
        <p14:creationId xmlns:p14="http://schemas.microsoft.com/office/powerpoint/2010/main" val="315914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418" y="1666716"/>
            <a:ext cx="8435083" cy="3326524"/>
          </a:xfrm>
        </p:spPr>
        <p:txBody>
          <a:bodyPr anchor="t">
            <a:normAutofit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C00000"/>
                </a:solidFill>
                <a:latin typeface="Calibri" panose="020F0502020204030204"/>
              </a:rPr>
              <a:t>ОСНОВНЫЕ НАПРАВЛЕНИЯ АКЦИИ: </a:t>
            </a:r>
            <a:r>
              <a: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  <a:p>
            <a:pPr marL="0" lvl="0" indent="44831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b="1" dirty="0">
                <a:solidFill>
                  <a:srgbClr val="0070C0"/>
                </a:solidFill>
                <a:latin typeface="Times New Roman"/>
                <a:ea typeface="Times New Roman"/>
              </a:rPr>
              <a:t>«Территория творчества, или Увлечение – не развлечение»</a:t>
            </a:r>
            <a:r>
              <a:rPr lang="ru-RU" sz="2500" dirty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</a:rPr>
              <a:t>– развитие творческого потенциала детей и молодежи в различных видах творчества, популяризация достижений воспитанников воспитательно-оздоровительных учреждений образования в данном направлении</a:t>
            </a:r>
          </a:p>
        </p:txBody>
      </p:sp>
    </p:spTree>
    <p:extLst>
      <p:ext uri="{BB962C8B-B14F-4D97-AF65-F5344CB8AC3E}">
        <p14:creationId xmlns:p14="http://schemas.microsoft.com/office/powerpoint/2010/main" val="263334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418" y="1666716"/>
            <a:ext cx="8435083" cy="3326524"/>
          </a:xfrm>
        </p:spPr>
        <p:txBody>
          <a:bodyPr anchor="t">
            <a:normAutofit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C00000"/>
                </a:solidFill>
                <a:latin typeface="Calibri" panose="020F0502020204030204"/>
              </a:rPr>
              <a:t>ОСНОВНЫЕ НАПРАВЛЕНИЯ АКЦИИ: </a:t>
            </a:r>
            <a:r>
              <a: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  <a:p>
            <a:pPr marL="0" lvl="0" indent="44831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b="1" dirty="0">
                <a:solidFill>
                  <a:srgbClr val="0070C0"/>
                </a:solidFill>
                <a:latin typeface="Times New Roman"/>
                <a:ea typeface="Times New Roman"/>
              </a:rPr>
              <a:t>«Навстречу открытиям, или Мудрые науки без назидания и скуки»</a:t>
            </a:r>
            <a:r>
              <a:rPr lang="ru-RU" sz="2500" dirty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</a:rPr>
              <a:t>– привлечение детей к осуществлению исследовательской деятельности в условиях воспитательно-оздоровительного учреждения образования для практической отработки знаний, полученных на протяжении учебного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3175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418" y="1666716"/>
            <a:ext cx="8435083" cy="3326524"/>
          </a:xfrm>
        </p:spPr>
        <p:txBody>
          <a:bodyPr anchor="t">
            <a:normAutofit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C00000"/>
                </a:solidFill>
                <a:latin typeface="Calibri" panose="020F0502020204030204"/>
              </a:rPr>
              <a:t>ОСНОВНЫЕ НАПРАВЛЕНИЯ АКЦИИ: </a:t>
            </a:r>
            <a:r>
              <a: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  <a:p>
            <a:pPr marL="0" lvl="0" indent="44831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b="1" dirty="0">
                <a:solidFill>
                  <a:srgbClr val="0070C0"/>
                </a:solidFill>
                <a:latin typeface="Times New Roman"/>
                <a:ea typeface="Times New Roman"/>
              </a:rPr>
              <a:t>«Правильный выбор за тобой, или Моя профессия – мое будущее»</a:t>
            </a:r>
            <a:r>
              <a:rPr lang="ru-RU" sz="2500" dirty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</a:rPr>
              <a:t>– использование новых подходов к содержанию профориентационной работы в воспитательно-оздоровительных учреждениях образования с учетом социально-экономических условий региона и потребностей страны</a:t>
            </a:r>
          </a:p>
        </p:txBody>
      </p:sp>
    </p:spTree>
    <p:extLst>
      <p:ext uri="{BB962C8B-B14F-4D97-AF65-F5344CB8AC3E}">
        <p14:creationId xmlns:p14="http://schemas.microsoft.com/office/powerpoint/2010/main" val="326970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418" y="1666716"/>
            <a:ext cx="8435083" cy="3326524"/>
          </a:xfrm>
        </p:spPr>
        <p:txBody>
          <a:bodyPr anchor="t">
            <a:normAutofit fontScale="925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C00000"/>
                </a:solidFill>
                <a:latin typeface="Calibri" panose="020F0502020204030204"/>
              </a:rPr>
              <a:t>ОСНОВНЫЕ НАПРАВЛЕНИЯ АКЦИИ: </a:t>
            </a:r>
            <a:r>
              <a: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  <a:p>
            <a:pPr marL="0" lvl="0" indent="44831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b="1" dirty="0">
                <a:solidFill>
                  <a:srgbClr val="0070C0"/>
                </a:solidFill>
                <a:latin typeface="Times New Roman"/>
                <a:ea typeface="Times New Roman"/>
              </a:rPr>
              <a:t>«Пусть сияют детские улыбки, или Смена останется в памяти навсегда»</a:t>
            </a:r>
            <a:r>
              <a:rPr lang="ru-RU" sz="2500" dirty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</a:rPr>
              <a:t>– создание особой атмосферы оздоровительного лагеря за счет использования форм работы, присущих педагогике детского отдыха и оздоровления, вовлечение детей и подростков в интеллектуально насыщенное по содержанию и эмоционально привлекательное по форме общение со сверстниками</a:t>
            </a:r>
          </a:p>
        </p:txBody>
      </p:sp>
    </p:spTree>
    <p:extLst>
      <p:ext uri="{BB962C8B-B14F-4D97-AF65-F5344CB8AC3E}">
        <p14:creationId xmlns:p14="http://schemas.microsoft.com/office/powerpoint/2010/main" val="162193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418" y="1666716"/>
            <a:ext cx="8435083" cy="3326524"/>
          </a:xfrm>
        </p:spPr>
        <p:txBody>
          <a:bodyPr anchor="t">
            <a:normAutofit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0070C0"/>
                </a:solidFill>
                <a:latin typeface="Calibri" panose="020F0502020204030204"/>
              </a:rPr>
              <a:t>ОСНОВНЫЕ МЕРОПРИЯТИЯ АКЦИИ: </a:t>
            </a:r>
            <a:r>
              <a:rPr lang="ru-RU" sz="1200" dirty="0">
                <a:solidFill>
                  <a:srgbClr val="0070C0"/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srgbClr val="0070C0"/>
              </a:solidFill>
              <a:latin typeface="Calibri" panose="020F0502020204030204"/>
            </a:endParaRPr>
          </a:p>
          <a:p>
            <a:pPr marL="0" lvl="0" indent="44831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000" b="1" dirty="0">
                <a:solidFill>
                  <a:srgbClr val="FF0000"/>
                </a:solidFill>
                <a:latin typeface="Times New Roman"/>
                <a:ea typeface="Times New Roman"/>
              </a:rPr>
              <a:t>мероприятия, проводимые на протяжении последних лет: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республиканский слет воспитанников </a:t>
            </a:r>
            <a:r>
              <a:rPr lang="ru-RU" sz="2000" dirty="0" err="1">
                <a:solidFill>
                  <a:prstClr val="black"/>
                </a:solidFill>
                <a:latin typeface="Times New Roman"/>
                <a:ea typeface="Times New Roman"/>
              </a:rPr>
              <a:t>воспитательно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-оздоровительных учреждений образования </a:t>
            </a:r>
            <a:r>
              <a:rPr lang="ru-RU" sz="2000" b="1" dirty="0">
                <a:solidFill>
                  <a:prstClr val="black"/>
                </a:solidFill>
                <a:latin typeface="Times New Roman"/>
                <a:ea typeface="Times New Roman"/>
              </a:rPr>
              <a:t>«Лето наших достижений» 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фестиваль военно-патриотических лагерей и клубов </a:t>
            </a:r>
            <a:r>
              <a:rPr lang="ru-RU" sz="2000" b="1" dirty="0">
                <a:solidFill>
                  <a:prstClr val="black"/>
                </a:solidFill>
                <a:latin typeface="Times New Roman"/>
                <a:ea typeface="Times New Roman"/>
              </a:rPr>
              <a:t>«Нам есть чем гордиться, нам есть что защищать!»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конкурс педагогических команд воспитательно-оздоровительных учреждений образования </a:t>
            </a:r>
            <a:r>
              <a:rPr lang="ru-RU" sz="2000" b="1" dirty="0">
                <a:solidFill>
                  <a:prstClr val="black"/>
                </a:solidFill>
                <a:latin typeface="Times New Roman"/>
                <a:ea typeface="Times New Roman"/>
              </a:rPr>
              <a:t>«Мечтай! Действуй! Побеждай!»</a:t>
            </a: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63372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5601" y="456042"/>
            <a:ext cx="7199900" cy="727838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Республиканский слет воспитанников воспитательно-оздоровительных учреждений образования «Лето наших достижений»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418" y="1587500"/>
            <a:ext cx="8435083" cy="3498850"/>
          </a:xfrm>
        </p:spPr>
        <p:txBody>
          <a:bodyPr anchor="t">
            <a:normAutofit lnSpcReduction="10000"/>
          </a:bodyPr>
          <a:lstStyle/>
          <a:p>
            <a:pPr marL="0" lvl="0" indent="44831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Состав команды – 8 воспитанников. Возраст участников – 12-17 лет. С каждой командой направляется сопровождающий педагог – 1 человек.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Слет проходит в августе 2025 года в НДЦ «Зубренок».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Заявки на участие в слете принимаются до 25 июля 2025 года. 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000" dirty="0">
                <a:solidFill>
                  <a:srgbClr val="FF0000"/>
                </a:solidFill>
                <a:latin typeface="Times New Roman"/>
                <a:ea typeface="Times New Roman"/>
              </a:rPr>
              <a:t>Мероприятия: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000" dirty="0">
                <a:solidFill>
                  <a:srgbClr val="7030A0"/>
                </a:solidFill>
                <a:latin typeface="Times New Roman"/>
                <a:ea typeface="Times New Roman"/>
              </a:rPr>
              <a:t>- творческие визитки (до 5 минут); 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000" dirty="0">
                <a:solidFill>
                  <a:srgbClr val="7030A0"/>
                </a:solidFill>
                <a:latin typeface="Times New Roman"/>
                <a:ea typeface="Times New Roman"/>
              </a:rPr>
              <a:t>- тематические площадки в соответствии с основными направлениями республиканской акции «Лето – детям»;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000" dirty="0">
                <a:solidFill>
                  <a:srgbClr val="7030A0"/>
                </a:solidFill>
                <a:latin typeface="Times New Roman"/>
                <a:ea typeface="Times New Roman"/>
              </a:rPr>
              <a:t>- выставка детских достижений по различным видам деятельности «Лето наших достижений»; 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000" dirty="0">
                <a:solidFill>
                  <a:srgbClr val="7030A0"/>
                </a:solidFill>
                <a:latin typeface="Times New Roman"/>
                <a:ea typeface="Times New Roman"/>
              </a:rPr>
              <a:t>- круглый стол «Наше будущее в наших руках».</a:t>
            </a:r>
          </a:p>
        </p:txBody>
      </p:sp>
    </p:spTree>
    <p:extLst>
      <p:ext uri="{BB962C8B-B14F-4D97-AF65-F5344CB8AC3E}">
        <p14:creationId xmlns:p14="http://schemas.microsoft.com/office/powerpoint/2010/main" val="422990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0" y="637412"/>
            <a:ext cx="7250701" cy="727838"/>
          </a:xfrm>
        </p:spPr>
        <p:txBody>
          <a:bodyPr/>
          <a:lstStyle/>
          <a:p>
            <a:pPr algn="ctr"/>
            <a:r>
              <a:rPr lang="ru-RU" sz="2000" dirty="0"/>
              <a:t>Конкурс педагогических команд</a:t>
            </a:r>
            <a:br>
              <a:rPr lang="ru-RU" sz="2000" dirty="0"/>
            </a:br>
            <a:r>
              <a:rPr lang="ru-RU" sz="2000" dirty="0"/>
              <a:t>воспитательно-оздоровительных </a:t>
            </a:r>
            <a:br>
              <a:rPr lang="ru-RU" sz="2000" dirty="0"/>
            </a:br>
            <a:r>
              <a:rPr lang="ru-RU" sz="2000" dirty="0"/>
              <a:t>учреждений образования </a:t>
            </a:r>
            <a:br>
              <a:rPr lang="ru-RU" sz="2000" dirty="0"/>
            </a:br>
            <a:r>
              <a:rPr lang="ru-RU" sz="2000" dirty="0"/>
              <a:t>«Мечтай! Действуй! Побеждай!»	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418" y="1549400"/>
            <a:ext cx="8435083" cy="3505200"/>
          </a:xfrm>
        </p:spPr>
        <p:txBody>
          <a:bodyPr anchor="t">
            <a:normAutofit fontScale="85000" lnSpcReduction="20000"/>
          </a:bodyPr>
          <a:lstStyle/>
          <a:p>
            <a:pPr marL="0" lvl="0" indent="44831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100" dirty="0">
                <a:solidFill>
                  <a:prstClr val="black"/>
                </a:solidFill>
                <a:latin typeface="Times New Roman"/>
                <a:ea typeface="Times New Roman"/>
              </a:rPr>
              <a:t>Количество участников одной команды – 6 человек.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100" dirty="0">
                <a:solidFill>
                  <a:prstClr val="black"/>
                </a:solidFill>
                <a:latin typeface="Times New Roman"/>
                <a:ea typeface="Times New Roman"/>
              </a:rPr>
              <a:t>Команды и педагоги, ставшие победителями конкурса в 2024 году (дипломы I, II и III степени), не могут принимать участие в конкурсе в 2025 году.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100" dirty="0">
                <a:solidFill>
                  <a:prstClr val="black"/>
                </a:solidFill>
                <a:latin typeface="Times New Roman"/>
                <a:ea typeface="Times New Roman"/>
              </a:rPr>
              <a:t>Конкурс проводится в два этапа: региональный и республиканский.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100" dirty="0">
                <a:solidFill>
                  <a:prstClr val="black"/>
                </a:solidFill>
                <a:latin typeface="Times New Roman"/>
                <a:ea typeface="Times New Roman"/>
              </a:rPr>
              <a:t>Информацию об участниках республиканского этапа конкурса главные управления образования (по образованию) облисполкомов и комитет по образованию Мингорисполкома направляют официальным письмом на адрес НДЦ «Зубренок» до 18 июля 2025 года.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100" dirty="0">
                <a:solidFill>
                  <a:prstClr val="black"/>
                </a:solidFill>
                <a:latin typeface="Times New Roman"/>
                <a:ea typeface="Times New Roman"/>
              </a:rPr>
              <a:t>Педагогические команды, которые являются участниками республиканского этапа конкурса, должны предоставить в НДЦ «Зубренок» до 01 августа 2025 года следующие материалы (электронные варианты): заявку на участие в конкурсе (приложение), презентационные материалы о лагере (фотографии (в форме слайд-презентации), видеоматериалы и др.), сценарные материалы воспитательного мероприятия, сценарные материалы творческого номера из вожатского вечера.</a:t>
            </a:r>
          </a:p>
        </p:txBody>
      </p:sp>
    </p:spTree>
    <p:extLst>
      <p:ext uri="{BB962C8B-B14F-4D97-AF65-F5344CB8AC3E}">
        <p14:creationId xmlns:p14="http://schemas.microsoft.com/office/powerpoint/2010/main" val="200780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9101" y="637412"/>
            <a:ext cx="7181850" cy="727838"/>
          </a:xfrm>
        </p:spPr>
        <p:txBody>
          <a:bodyPr/>
          <a:lstStyle/>
          <a:p>
            <a:pPr algn="ctr"/>
            <a:r>
              <a:rPr lang="ru-RU" sz="2000" dirty="0"/>
              <a:t>Конкурс педагогических команд</a:t>
            </a:r>
            <a:br>
              <a:rPr lang="ru-RU" sz="2000" dirty="0"/>
            </a:br>
            <a:r>
              <a:rPr lang="ru-RU" sz="2000" dirty="0"/>
              <a:t>воспитательно-оздоровительных </a:t>
            </a:r>
            <a:br>
              <a:rPr lang="ru-RU" sz="2000" dirty="0"/>
            </a:br>
            <a:r>
              <a:rPr lang="ru-RU" sz="2000" dirty="0"/>
              <a:t>учреждений образования </a:t>
            </a:r>
            <a:br>
              <a:rPr lang="ru-RU" sz="2000" dirty="0"/>
            </a:br>
            <a:r>
              <a:rPr lang="ru-RU" sz="2000" dirty="0"/>
              <a:t>«Мечтай! Действуй! Побеждай!»	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418" y="1549400"/>
            <a:ext cx="8435083" cy="3505200"/>
          </a:xfrm>
        </p:spPr>
        <p:txBody>
          <a:bodyPr anchor="t">
            <a:normAutofit fontScale="92500" lnSpcReduction="20000"/>
          </a:bodyPr>
          <a:lstStyle/>
          <a:p>
            <a:pPr marL="0" lvl="0" indent="44831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200" dirty="0">
                <a:solidFill>
                  <a:prstClr val="black"/>
                </a:solidFill>
                <a:latin typeface="Times New Roman"/>
                <a:ea typeface="Times New Roman"/>
              </a:rPr>
              <a:t>Конкурс включает следующие конкурсные задания: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200" dirty="0">
                <a:solidFill>
                  <a:prstClr val="black"/>
                </a:solidFill>
                <a:latin typeface="Times New Roman"/>
                <a:ea typeface="Times New Roman"/>
              </a:rPr>
              <a:t>творческая визитка с представлением педагогического кредо команды по организации отдыха и оздоровления детей (продолжительность – до 5 минут). При участии в данном конкурсе команда может привлекать группу поддержки из детей в количестве не более 10 человек;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200" dirty="0">
                <a:solidFill>
                  <a:prstClr val="black"/>
                </a:solidFill>
                <a:latin typeface="Times New Roman"/>
                <a:ea typeface="Times New Roman"/>
              </a:rPr>
              <a:t>воспитательное мероприятие (продолжительность – до 30 минут);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200" dirty="0">
                <a:solidFill>
                  <a:prstClr val="black"/>
                </a:solidFill>
                <a:latin typeface="Times New Roman"/>
                <a:ea typeface="Times New Roman"/>
              </a:rPr>
              <a:t>игра с залом (продолжительность – до 3 минут);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200" dirty="0">
                <a:solidFill>
                  <a:prstClr val="black"/>
                </a:solidFill>
                <a:latin typeface="Times New Roman"/>
                <a:ea typeface="Times New Roman"/>
              </a:rPr>
              <a:t>творческий номер из вожатского вечера (продолжительность – до 5 минут);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200" dirty="0">
                <a:solidFill>
                  <a:prstClr val="black"/>
                </a:solidFill>
                <a:latin typeface="Times New Roman"/>
                <a:ea typeface="Times New Roman"/>
              </a:rPr>
              <a:t>решение педагогических ситуаций;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200" dirty="0">
                <a:solidFill>
                  <a:prstClr val="black"/>
                </a:solidFill>
                <a:latin typeface="Times New Roman"/>
                <a:ea typeface="Times New Roman"/>
              </a:rPr>
              <a:t>тестирование по педагогике детского отдыха.</a:t>
            </a:r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1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100" b="1" dirty="0">
                <a:solidFill>
                  <a:srgbClr val="FF0000"/>
                </a:solidFill>
                <a:latin typeface="Times New Roman"/>
                <a:ea typeface="Times New Roman"/>
              </a:rPr>
              <a:t>ПОБЕДИТЕЛЬ ОПРЕДЕЛЯЕТСЯ ТОЛЬКО СРЕДИ КОМАНД</a:t>
            </a:r>
          </a:p>
        </p:txBody>
      </p:sp>
    </p:spTree>
    <p:extLst>
      <p:ext uri="{BB962C8B-B14F-4D97-AF65-F5344CB8AC3E}">
        <p14:creationId xmlns:p14="http://schemas.microsoft.com/office/powerpoint/2010/main" val="256752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418" y="1666716"/>
            <a:ext cx="8435083" cy="3326524"/>
          </a:xfrm>
        </p:spPr>
        <p:txBody>
          <a:bodyPr anchor="t">
            <a:normAutofit lnSpcReduction="1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0070C0"/>
                </a:solidFill>
                <a:latin typeface="Calibri" panose="020F0502020204030204"/>
              </a:rPr>
              <a:t>ОСНОВНЫЕ МЕРОПРИЯТИЯ АКЦИИ: </a:t>
            </a:r>
            <a:r>
              <a:rPr lang="ru-RU" sz="1200" dirty="0">
                <a:solidFill>
                  <a:srgbClr val="0070C0"/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srgbClr val="0070C0"/>
              </a:solidFill>
              <a:latin typeface="Calibri" panose="020F0502020204030204"/>
            </a:endParaRPr>
          </a:p>
          <a:p>
            <a:pPr marL="0" lvl="0" indent="44831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000" b="1" dirty="0">
                <a:solidFill>
                  <a:srgbClr val="FF0000"/>
                </a:solidFill>
                <a:latin typeface="Times New Roman"/>
                <a:ea typeface="Times New Roman"/>
              </a:rPr>
              <a:t>мероприятия, проводимые на протяжении последних лет: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республиканский смотр-конкурс на лучший оздоровительный лагерь в номинациях: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 «Новые модели организации детского отдыха 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«Сделаем лето ярче»;</a:t>
            </a:r>
          </a:p>
          <a:p>
            <a:pPr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«Лучший оздоровительный лагерь в организации гражданско-патриотического воспитания детей в лагере 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«Горжусь тобой, моя страна!»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33650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625620"/>
            <a:ext cx="8435083" cy="3326524"/>
          </a:xfrm>
        </p:spPr>
        <p:txBody>
          <a:bodyPr anchor="t">
            <a:normAutofit fontScale="925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0070C0"/>
                </a:solidFill>
                <a:latin typeface="Calibri" panose="020F0502020204030204"/>
              </a:rPr>
              <a:t>ОСНОВНЫЕ МЕРОПРИЯТИЯ АКЦИИ: </a:t>
            </a:r>
            <a:r>
              <a:rPr lang="ru-RU" sz="1200" dirty="0">
                <a:solidFill>
                  <a:srgbClr val="0070C0"/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srgbClr val="0070C0"/>
              </a:solidFill>
              <a:latin typeface="Calibri" panose="020F0502020204030204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400" b="1" dirty="0">
                <a:solidFill>
                  <a:srgbClr val="FF0000"/>
                </a:solidFill>
                <a:latin typeface="Times New Roman"/>
                <a:ea typeface="Times New Roman"/>
              </a:rPr>
              <a:t>мероприятия, проводимые на протяжении последних лет: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400" dirty="0">
                <a:latin typeface="Times New Roman"/>
                <a:ea typeface="Times New Roman"/>
              </a:rPr>
              <a:t>республиканский экскурсионный марафон </a:t>
            </a:r>
            <a:r>
              <a:rPr lang="ru-RU" sz="2400" b="1" dirty="0">
                <a:latin typeface="Times New Roman"/>
                <a:ea typeface="Times New Roman"/>
              </a:rPr>
              <a:t>«Детский автопоезд»;</a:t>
            </a:r>
            <a:endParaRPr lang="ru-RU" sz="2400" dirty="0">
              <a:latin typeface="Times New Roman"/>
              <a:ea typeface="Times New Roman"/>
            </a:endParaRP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400" dirty="0">
                <a:latin typeface="Times New Roman"/>
                <a:ea typeface="Times New Roman"/>
              </a:rPr>
              <a:t>онлайн-презентация наиболее успешных практик деятельности </a:t>
            </a:r>
            <a:r>
              <a:rPr lang="ru-RU" sz="2400" dirty="0" err="1">
                <a:latin typeface="Times New Roman"/>
                <a:ea typeface="Times New Roman"/>
              </a:rPr>
              <a:t>воспитательно</a:t>
            </a:r>
            <a:r>
              <a:rPr lang="ru-RU" sz="2400" dirty="0">
                <a:latin typeface="Times New Roman"/>
                <a:ea typeface="Times New Roman"/>
              </a:rPr>
              <a:t>-оздоровительных учреждений образования «</a:t>
            </a:r>
            <a:r>
              <a:rPr lang="ru-RU" sz="2400" b="1" dirty="0">
                <a:latin typeface="Times New Roman"/>
                <a:ea typeface="Times New Roman"/>
              </a:rPr>
              <a:t>Карта открытий лета»</a:t>
            </a:r>
            <a:r>
              <a:rPr lang="ru-RU" sz="2400" dirty="0">
                <a:latin typeface="Times New Roman"/>
                <a:ea typeface="Times New Roman"/>
              </a:rPr>
              <a:t>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дистанционный фестиваль информационных ресурсов </a:t>
            </a:r>
            <a:r>
              <a:rPr lang="ru-RU" sz="2400" dirty="0" err="1">
                <a:solidFill>
                  <a:prstClr val="black"/>
                </a:solidFill>
                <a:latin typeface="Times New Roman"/>
                <a:ea typeface="Times New Roman"/>
              </a:rPr>
              <a:t>воспитательно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-оздоровительных учреждений образования 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«</a:t>
            </a:r>
            <a:r>
              <a:rPr lang="ru-RU" sz="2400" b="1" dirty="0" err="1">
                <a:solidFill>
                  <a:prstClr val="black"/>
                </a:solidFill>
                <a:latin typeface="Times New Roman"/>
                <a:ea typeface="Times New Roman"/>
              </a:rPr>
              <a:t>ИнфоЛето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»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96720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1" y="475092"/>
            <a:ext cx="7240426" cy="727838"/>
          </a:xfrm>
        </p:spPr>
        <p:txBody>
          <a:bodyPr/>
          <a:lstStyle/>
          <a:p>
            <a:pPr algn="ctr"/>
            <a:r>
              <a:rPr lang="ru-RU" sz="3200" dirty="0"/>
              <a:t>Республиканский экскурсионный марафон «Детский автопоезд»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625620"/>
            <a:ext cx="8435083" cy="3473430"/>
          </a:xfrm>
        </p:spPr>
        <p:txBody>
          <a:bodyPr anchor="t">
            <a:normAutofit fontScale="550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400" dirty="0">
                <a:latin typeface="Times New Roman"/>
                <a:ea typeface="Times New Roman"/>
              </a:rPr>
              <a:t>Проводится в период летней оздоровительной кампании в формате одновременного выезда на экскурсии всех его участников в следующие даты: </a:t>
            </a:r>
            <a:r>
              <a:rPr lang="ru-RU" sz="2400" dirty="0">
                <a:solidFill>
                  <a:srgbClr val="00B050"/>
                </a:solidFill>
                <a:latin typeface="Times New Roman"/>
                <a:ea typeface="Times New Roman"/>
              </a:rPr>
              <a:t>11-13 июня 2025 года, 21-23 июня 2025 года, 15-17 июля 2025 года, 06-08 августа 2025 года, 20-22 августа 2025 года</a:t>
            </a:r>
            <a:r>
              <a:rPr lang="ru-RU" sz="2400" dirty="0">
                <a:latin typeface="Times New Roman"/>
                <a:ea typeface="Times New Roman"/>
              </a:rPr>
              <a:t>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400" dirty="0">
              <a:latin typeface="Times New Roman"/>
              <a:ea typeface="Times New Roman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400" dirty="0">
                <a:latin typeface="Times New Roman"/>
                <a:ea typeface="Times New Roman"/>
              </a:rPr>
              <a:t>Республиканский экскурсионный марафон проводится по следующим направлениям: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400" dirty="0">
                <a:solidFill>
                  <a:srgbClr val="0070C0"/>
                </a:solidFill>
                <a:latin typeface="Times New Roman"/>
                <a:ea typeface="Times New Roman"/>
              </a:rPr>
              <a:t>«Беларусь – страна для жизни» </a:t>
            </a:r>
            <a:r>
              <a:rPr lang="ru-RU" sz="2400" dirty="0">
                <a:latin typeface="Times New Roman"/>
                <a:ea typeface="Times New Roman"/>
              </a:rPr>
              <a:t>(экскурсии на новые знаковые объекты страны, появившиеся в последние годы);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400" dirty="0">
                <a:latin typeface="Times New Roman"/>
                <a:ea typeface="Times New Roman"/>
              </a:rPr>
              <a:t> </a:t>
            </a:r>
            <a:r>
              <a:rPr lang="ru-RU" sz="2400" dirty="0">
                <a:solidFill>
                  <a:srgbClr val="0070C0"/>
                </a:solidFill>
                <a:latin typeface="Times New Roman"/>
                <a:ea typeface="Times New Roman"/>
              </a:rPr>
              <a:t>«Гордость Беларуси» </a:t>
            </a:r>
            <a:r>
              <a:rPr lang="ru-RU" sz="2400" dirty="0">
                <a:latin typeface="Times New Roman"/>
                <a:ea typeface="Times New Roman"/>
              </a:rPr>
              <a:t>(экскурсии на успешные предприятия и в учреждения с целью знакомства с социально-экономическими достижениями страны);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400" dirty="0">
                <a:solidFill>
                  <a:srgbClr val="0070C0"/>
                </a:solidFill>
                <a:latin typeface="Times New Roman"/>
                <a:ea typeface="Times New Roman"/>
              </a:rPr>
              <a:t>«Помнить, чтобы не повторить» </a:t>
            </a:r>
            <a:r>
              <a:rPr lang="ru-RU" sz="2400" dirty="0">
                <a:latin typeface="Times New Roman"/>
                <a:ea typeface="Times New Roman"/>
              </a:rPr>
              <a:t>(посещение объектов, связанных с военной историей региона, судьбами участников, очевидцев и жертв войн);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400" dirty="0">
                <a:solidFill>
                  <a:srgbClr val="0070C0"/>
                </a:solidFill>
                <a:latin typeface="Times New Roman"/>
                <a:ea typeface="Times New Roman"/>
              </a:rPr>
              <a:t>«Историческое наследие земли белорусской» </a:t>
            </a:r>
            <a:r>
              <a:rPr lang="ru-RU" sz="2400" dirty="0">
                <a:latin typeface="Times New Roman"/>
                <a:ea typeface="Times New Roman"/>
              </a:rPr>
              <a:t>(экскурсии на исторически значимые для Беларуси объекты, знакомство с местами, связанными с жизнью и деятельностью выдающихся земляков края, посещение музеев, изучение культурного наследия белорусского народа);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400" dirty="0">
                <a:solidFill>
                  <a:srgbClr val="0070C0"/>
                </a:solidFill>
                <a:latin typeface="Times New Roman"/>
                <a:ea typeface="Times New Roman"/>
              </a:rPr>
              <a:t>«Зеленые сокровищницы» </a:t>
            </a:r>
            <a:r>
              <a:rPr lang="ru-RU" sz="2400" dirty="0">
                <a:latin typeface="Times New Roman"/>
                <a:ea typeface="Times New Roman"/>
              </a:rPr>
              <a:t>(посещение уникальных региональных природных объектов, национальных парков, заповедников, садово-парковых комплексов, заказников с целью изучение природного наследия края);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400" dirty="0">
                <a:solidFill>
                  <a:srgbClr val="0070C0"/>
                </a:solidFill>
                <a:latin typeface="Times New Roman"/>
                <a:ea typeface="Times New Roman"/>
              </a:rPr>
              <a:t>«Читаем улицы как книги» </a:t>
            </a:r>
            <a:r>
              <a:rPr lang="ru-RU" sz="2400" dirty="0">
                <a:latin typeface="Times New Roman"/>
                <a:ea typeface="Times New Roman"/>
              </a:rPr>
              <a:t>(изучение происхождения названий улиц населенных пунктов малой родины, посещение мест, связанных с историческими событиями и выдающимися личностями, в честь которых названы улицы).</a:t>
            </a:r>
          </a:p>
        </p:txBody>
      </p:sp>
    </p:spTree>
    <p:extLst>
      <p:ext uri="{BB962C8B-B14F-4D97-AF65-F5344CB8AC3E}">
        <p14:creationId xmlns:p14="http://schemas.microsoft.com/office/powerpoint/2010/main" val="190232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6111" y="403678"/>
            <a:ext cx="7482939" cy="727838"/>
          </a:xfrm>
        </p:spPr>
        <p:txBody>
          <a:bodyPr/>
          <a:lstStyle/>
          <a:p>
            <a:pPr algn="ctr"/>
            <a:r>
              <a:rPr lang="ru-RU" sz="3200" dirty="0"/>
              <a:t>Республиканский экскурсионный марафон «Детский автопоезд»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625620"/>
            <a:ext cx="8435083" cy="3473430"/>
          </a:xfrm>
        </p:spPr>
        <p:txBody>
          <a:bodyPr anchor="t">
            <a:normAutofit fontScale="550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dirty="0">
                <a:latin typeface="Times New Roman"/>
                <a:ea typeface="Times New Roman"/>
              </a:rPr>
              <a:t>4.4. По итогам участия в республиканском экскурсионном марафоне воспитательно-оздоровительные учреждения образования </a:t>
            </a:r>
            <a:r>
              <a:rPr lang="ru-RU" sz="2500" b="1" dirty="0">
                <a:solidFill>
                  <a:srgbClr val="FF0000"/>
                </a:solidFill>
                <a:latin typeface="Times New Roman"/>
                <a:ea typeface="Times New Roman"/>
              </a:rPr>
              <a:t>размещают самостоятельно </a:t>
            </a:r>
            <a:r>
              <a:rPr lang="ru-RU" sz="2500" dirty="0">
                <a:latin typeface="Times New Roman"/>
                <a:ea typeface="Times New Roman"/>
              </a:rPr>
              <a:t>в папку с наименованием своего района (города) на </a:t>
            </a:r>
            <a:r>
              <a:rPr lang="ru-RU" sz="2500" dirty="0" err="1">
                <a:latin typeface="Times New Roman"/>
                <a:ea typeface="Times New Roman"/>
              </a:rPr>
              <a:t>Google</a:t>
            </a:r>
            <a:r>
              <a:rPr lang="ru-RU" sz="2500" dirty="0">
                <a:latin typeface="Times New Roman"/>
                <a:ea typeface="Times New Roman"/>
              </a:rPr>
              <a:t> Диск следующие материалы: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dirty="0">
                <a:solidFill>
                  <a:srgbClr val="FF0000"/>
                </a:solidFill>
                <a:latin typeface="Times New Roman"/>
                <a:ea typeface="Times New Roman"/>
              </a:rPr>
              <a:t>- буклет с фотоотчетом </a:t>
            </a:r>
            <a:r>
              <a:rPr lang="ru-RU" sz="2500" dirty="0">
                <a:latin typeface="Times New Roman"/>
                <a:ea typeface="Times New Roman"/>
              </a:rPr>
              <a:t>– размещается не позднее 2 дней со дня проведения экскурсии с фото на фоне посещаемых объектов (макет буклета будет находится на </a:t>
            </a:r>
            <a:r>
              <a:rPr lang="ru-RU" sz="2500" dirty="0" err="1">
                <a:latin typeface="Times New Roman"/>
                <a:ea typeface="Times New Roman"/>
              </a:rPr>
              <a:t>Google</a:t>
            </a:r>
            <a:r>
              <a:rPr lang="ru-RU" sz="2500" dirty="0">
                <a:latin typeface="Times New Roman"/>
                <a:ea typeface="Times New Roman"/>
              </a:rPr>
              <a:t> Диске, на котором будут размещаться материалы)); 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tabLst>
                <a:tab pos="4498975" algn="l"/>
              </a:tabLst>
            </a:pPr>
            <a:r>
              <a:rPr lang="ru-RU" sz="2500" dirty="0">
                <a:solidFill>
                  <a:srgbClr val="FF0000"/>
                </a:solidFill>
                <a:latin typeface="Times New Roman"/>
                <a:ea typeface="Times New Roman"/>
              </a:rPr>
              <a:t>видеоотчет </a:t>
            </a:r>
            <a:r>
              <a:rPr lang="ru-RU" sz="2500" dirty="0">
                <a:latin typeface="Times New Roman"/>
                <a:ea typeface="Times New Roman"/>
              </a:rPr>
              <a:t>– размещается не позднее 5 дней со дня проведения экскурсии в формате завершенного видеофильма (продолжительность до 3 минут), отражающего содержание экскурсии в соответствии с выбранным направлением (с указанием объекта и места его расположения, названием воспитательно-оздоровительного учреждения образования, датой экскурсии, содержанием экскурсии, отзывами воспитанников и педагогов и т.п.).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500" dirty="0">
              <a:latin typeface="Times New Roman"/>
              <a:ea typeface="Times New Roman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dirty="0">
                <a:latin typeface="Times New Roman"/>
                <a:ea typeface="Times New Roman"/>
              </a:rPr>
              <a:t>4.6. При размещении материалов в папке района (города) участники создают папку с названием учреждения образования (пример: </a:t>
            </a:r>
            <a:r>
              <a:rPr lang="ru-RU" sz="2500" dirty="0">
                <a:solidFill>
                  <a:srgbClr val="FF0000"/>
                </a:solidFill>
                <a:latin typeface="Times New Roman"/>
                <a:ea typeface="Times New Roman"/>
              </a:rPr>
              <a:t>ОЛ «Непоседы» ГУО «Средняя школа № 2 г. Клецка»</a:t>
            </a:r>
            <a:r>
              <a:rPr lang="ru-RU" sz="2500" dirty="0">
                <a:latin typeface="Times New Roman"/>
                <a:ea typeface="Times New Roman"/>
              </a:rPr>
              <a:t>). Буклет с фотоотчетом размещается в папку одним файлом в формате PDF. Имя файла включает дату экскурсии, название воспитательно-оздоровительного учреждения образования, первое слово в названии направления республиканского экскурсионного марафона (например, </a:t>
            </a:r>
            <a:r>
              <a:rPr lang="ru-RU" sz="2500" dirty="0">
                <a:solidFill>
                  <a:srgbClr val="FF0000"/>
                </a:solidFill>
                <a:latin typeface="Times New Roman"/>
                <a:ea typeface="Times New Roman"/>
              </a:rPr>
              <a:t>12.06.2025_ОЛ </a:t>
            </a:r>
            <a:r>
              <a:rPr lang="ru-RU" sz="2500" dirty="0" err="1">
                <a:solidFill>
                  <a:srgbClr val="FF0000"/>
                </a:solidFill>
                <a:latin typeface="Times New Roman"/>
                <a:ea typeface="Times New Roman"/>
              </a:rPr>
              <a:t>Непоседы_Гордость</a:t>
            </a:r>
            <a:r>
              <a:rPr lang="ru-RU" sz="2500" dirty="0">
                <a:latin typeface="Times New Roman"/>
                <a:ea typeface="Times New Roman"/>
              </a:rPr>
              <a:t>).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4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9317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03678"/>
            <a:ext cx="7372349" cy="727838"/>
          </a:xfrm>
        </p:spPr>
        <p:txBody>
          <a:bodyPr/>
          <a:lstStyle/>
          <a:p>
            <a:pPr algn="ctr"/>
            <a:r>
              <a:rPr lang="ru-RU" sz="3200" dirty="0"/>
              <a:t>Республиканский экскурсионный марафон «Детский автопоезд»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625620"/>
            <a:ext cx="8435083" cy="3473430"/>
          </a:xfrm>
        </p:spPr>
        <p:txBody>
          <a:bodyPr anchor="t">
            <a:normAutofit fontScale="850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400" dirty="0">
              <a:latin typeface="Times New Roman"/>
              <a:ea typeface="Times New Roman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dirty="0">
                <a:latin typeface="Times New Roman"/>
                <a:ea typeface="Times New Roman"/>
              </a:rPr>
              <a:t>4.8. Представленные видеоотчеты примут участие в </a:t>
            </a:r>
            <a:r>
              <a:rPr lang="ru-RU" sz="2500" dirty="0">
                <a:solidFill>
                  <a:srgbClr val="00B0F0"/>
                </a:solidFill>
                <a:latin typeface="Times New Roman"/>
                <a:ea typeface="Times New Roman"/>
              </a:rPr>
              <a:t>конкурсе видеоматериалов по итогам республиканского экскурсионного марафона, </a:t>
            </a:r>
            <a:r>
              <a:rPr lang="ru-RU" sz="2500" dirty="0">
                <a:latin typeface="Times New Roman"/>
                <a:ea typeface="Times New Roman"/>
              </a:rPr>
              <a:t>который состоится в сентябре 2025 года и пройдет в 2 этапа: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dirty="0">
                <a:solidFill>
                  <a:srgbClr val="00B050"/>
                </a:solidFill>
                <a:latin typeface="Times New Roman"/>
                <a:ea typeface="Times New Roman"/>
              </a:rPr>
              <a:t>-</a:t>
            </a:r>
            <a:r>
              <a:rPr lang="ru-RU" sz="2500" dirty="0">
                <a:latin typeface="Times New Roman"/>
                <a:ea typeface="Times New Roman"/>
              </a:rPr>
              <a:t> </a:t>
            </a:r>
            <a:r>
              <a:rPr lang="ru-RU" sz="2500" dirty="0">
                <a:solidFill>
                  <a:srgbClr val="00B050"/>
                </a:solidFill>
                <a:latin typeface="Times New Roman"/>
                <a:ea typeface="Times New Roman"/>
              </a:rPr>
              <a:t>районный</a:t>
            </a:r>
            <a:r>
              <a:rPr lang="ru-RU" sz="2500" dirty="0">
                <a:latin typeface="Times New Roman"/>
                <a:ea typeface="Times New Roman"/>
              </a:rPr>
              <a:t> – до 10 сентября 2025 года районные комиссии определяют среди размещенных на интерактивной карте «Детский автопоезд 2025» видеоотчетов одного победителя от района и направляют информацию о нем в адрес НДЦ «Зубренок» на электронную почту metod_ol@zubronok.by (видеоотчет не направляется);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dirty="0">
                <a:solidFill>
                  <a:srgbClr val="00B050"/>
                </a:solidFill>
                <a:latin typeface="Times New Roman"/>
                <a:ea typeface="Times New Roman"/>
              </a:rPr>
              <a:t>- республиканский </a:t>
            </a:r>
            <a:r>
              <a:rPr lang="ru-RU" sz="2500" dirty="0">
                <a:latin typeface="Times New Roman"/>
                <a:ea typeface="Times New Roman"/>
              </a:rPr>
              <a:t>– до 30 сентября 2025 года конкурсная комиссия в НДЦ «Зубренок» определяет победителей (1, 2 и 3 место в каждой из номинаций).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4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4649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0711" y="403678"/>
            <a:ext cx="7414516" cy="727838"/>
          </a:xfrm>
        </p:spPr>
        <p:txBody>
          <a:bodyPr/>
          <a:lstStyle/>
          <a:p>
            <a:pPr algn="ctr"/>
            <a:r>
              <a:rPr lang="ru-RU" sz="2000" dirty="0"/>
              <a:t>Онлайн-презентация наиболее успешных практик деятельности воспитательно-оздоровительных учреждений образования «Карта открытий лета» 	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625620"/>
            <a:ext cx="8435083" cy="3326524"/>
          </a:xfrm>
        </p:spPr>
        <p:txBody>
          <a:bodyPr anchor="t">
            <a:normAutofit fontScale="925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1200" dirty="0">
                <a:solidFill>
                  <a:srgbClr val="FF0000"/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srgbClr val="FF0000"/>
              </a:solidFill>
              <a:latin typeface="Calibri" panose="020F0502020204030204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400" dirty="0">
                <a:latin typeface="Times New Roman"/>
                <a:ea typeface="Times New Roman"/>
              </a:rPr>
              <a:t>4.2. Онлайн-презентация проводится с 07 июля по 11 июля 2025 года. 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5.2. Онлайн-презентация проводится по региональному принципу в соответствии со следующим планом</a:t>
            </a:r>
            <a:r>
              <a:rPr lang="ru-RU" sz="2400" dirty="0">
                <a:solidFill>
                  <a:srgbClr val="00B050"/>
                </a:solidFill>
                <a:latin typeface="Times New Roman"/>
                <a:ea typeface="Times New Roman"/>
              </a:rPr>
              <a:t>: 07 июля 2025 года – Брестская область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, </a:t>
            </a:r>
            <a:r>
              <a:rPr lang="ru-RU" sz="2400" dirty="0">
                <a:solidFill>
                  <a:srgbClr val="00B0F0"/>
                </a:solidFill>
                <a:latin typeface="Times New Roman"/>
                <a:ea typeface="Times New Roman"/>
              </a:rPr>
              <a:t>08 июля 2025 года – Витебская область, </a:t>
            </a:r>
            <a:r>
              <a:rPr lang="ru-RU" sz="2400" dirty="0">
                <a:solidFill>
                  <a:srgbClr val="00B050"/>
                </a:solidFill>
                <a:latin typeface="Times New Roman"/>
                <a:ea typeface="Times New Roman"/>
              </a:rPr>
              <a:t>08 июля 2025 года – Гомельская область, </a:t>
            </a:r>
            <a:r>
              <a:rPr lang="ru-RU" sz="2400" dirty="0">
                <a:solidFill>
                  <a:srgbClr val="00B0F0"/>
                </a:solidFill>
                <a:latin typeface="Times New Roman"/>
                <a:ea typeface="Times New Roman"/>
              </a:rPr>
              <a:t>09 июля 2025 года – Гродненская область,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>
                <a:solidFill>
                  <a:srgbClr val="00B050"/>
                </a:solidFill>
                <a:latin typeface="Times New Roman"/>
                <a:ea typeface="Times New Roman"/>
              </a:rPr>
              <a:t>09 июля 2025 года – Минская область, </a:t>
            </a:r>
            <a:r>
              <a:rPr lang="ru-RU" sz="2400" dirty="0">
                <a:solidFill>
                  <a:srgbClr val="00B0F0"/>
                </a:solidFill>
                <a:latin typeface="Times New Roman"/>
                <a:ea typeface="Times New Roman"/>
              </a:rPr>
              <a:t>10 июля 2024 года – Могилевская область, 11 июля 2024 года – </a:t>
            </a:r>
            <a:r>
              <a:rPr lang="ru-RU" sz="2400" dirty="0" err="1">
                <a:solidFill>
                  <a:srgbClr val="00B0F0"/>
                </a:solidFill>
                <a:latin typeface="Times New Roman"/>
                <a:ea typeface="Times New Roman"/>
              </a:rPr>
              <a:t>г.Минск</a:t>
            </a:r>
            <a:r>
              <a:rPr lang="ru-RU" sz="2400" dirty="0">
                <a:solidFill>
                  <a:srgbClr val="00B0F0"/>
                </a:solidFill>
                <a:latin typeface="Times New Roman"/>
                <a:ea typeface="Times New Roman"/>
              </a:rPr>
              <a:t>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dirty="0">
                <a:solidFill>
                  <a:prstClr val="black"/>
                </a:solidFill>
                <a:latin typeface="Times New Roman"/>
              </a:rPr>
              <a:t>5.4. Общая продолжительность онлайн-презентации региона – до 1,5 часа. Время начала презентации – 10.00 или 10.00 и 12.00 (в случае презентации двух регионов в один день).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400" dirty="0">
              <a:solidFill>
                <a:srgbClr val="00B0F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3407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911" y="603250"/>
            <a:ext cx="7569199" cy="727838"/>
          </a:xfrm>
        </p:spPr>
        <p:txBody>
          <a:bodyPr/>
          <a:lstStyle/>
          <a:p>
            <a:pPr algn="ctr"/>
            <a:r>
              <a:rPr lang="ru-RU" sz="2400" dirty="0"/>
              <a:t>Дистанционный фестиваль информационных ресурсов воспитательно-оздоровительных учреждений образования «</a:t>
            </a:r>
            <a:r>
              <a:rPr lang="ru-RU" sz="2400" dirty="0" err="1"/>
              <a:t>ИнфоЛето</a:t>
            </a:r>
            <a:r>
              <a:rPr lang="ru-RU" sz="2400" dirty="0"/>
              <a:t>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1562120"/>
            <a:ext cx="8820150" cy="2978130"/>
          </a:xfrm>
        </p:spPr>
        <p:txBody>
          <a:bodyPr anchor="t">
            <a:noAutofit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1250" dirty="0">
                <a:solidFill>
                  <a:prstClr val="black"/>
                </a:solidFill>
                <a:latin typeface="Times New Roman"/>
                <a:ea typeface="Times New Roman"/>
              </a:rPr>
              <a:t>4.2. Фестиваль «</a:t>
            </a:r>
            <a:r>
              <a:rPr lang="ru-RU" sz="1250" dirty="0" err="1">
                <a:solidFill>
                  <a:prstClr val="black"/>
                </a:solidFill>
                <a:latin typeface="Times New Roman"/>
                <a:ea typeface="Times New Roman"/>
              </a:rPr>
              <a:t>ИнфоЛето</a:t>
            </a:r>
            <a:r>
              <a:rPr lang="ru-RU" sz="1250" dirty="0">
                <a:solidFill>
                  <a:prstClr val="black"/>
                </a:solidFill>
                <a:latin typeface="Times New Roman"/>
                <a:ea typeface="Times New Roman"/>
              </a:rPr>
              <a:t>» проводится с 01 июля по 30 сентября 2025 года.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1250" dirty="0">
                <a:solidFill>
                  <a:prstClr val="black"/>
                </a:solidFill>
                <a:latin typeface="Times New Roman"/>
                <a:ea typeface="Times New Roman"/>
              </a:rPr>
              <a:t>5.1. Фестиваль «</a:t>
            </a:r>
            <a:r>
              <a:rPr lang="ru-RU" sz="1250" dirty="0" err="1">
                <a:solidFill>
                  <a:prstClr val="black"/>
                </a:solidFill>
                <a:latin typeface="Times New Roman"/>
                <a:ea typeface="Times New Roman"/>
              </a:rPr>
              <a:t>ИнфоЛето</a:t>
            </a:r>
            <a:r>
              <a:rPr lang="ru-RU" sz="1250" dirty="0">
                <a:solidFill>
                  <a:prstClr val="black"/>
                </a:solidFill>
                <a:latin typeface="Times New Roman"/>
                <a:ea typeface="Times New Roman"/>
              </a:rPr>
              <a:t>» проводится по следующим номинациям: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1250" dirty="0">
                <a:solidFill>
                  <a:srgbClr val="00B050"/>
                </a:solidFill>
                <a:latin typeface="Times New Roman"/>
                <a:ea typeface="Times New Roman"/>
              </a:rPr>
              <a:t>интернет-ресурс воспитательно-оздоровительного учреждения образования </a:t>
            </a:r>
            <a:r>
              <a:rPr lang="ru-RU" sz="1250" dirty="0">
                <a:solidFill>
                  <a:prstClr val="black"/>
                </a:solidFill>
                <a:latin typeface="Times New Roman"/>
                <a:ea typeface="Times New Roman"/>
              </a:rPr>
              <a:t>(сайт, интернет-страница);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1250" dirty="0">
                <a:solidFill>
                  <a:srgbClr val="00B050"/>
                </a:solidFill>
                <a:latin typeface="Times New Roman"/>
                <a:ea typeface="Times New Roman"/>
              </a:rPr>
              <a:t>информационно-методическая поддержка педагогов воспитательно-оздоровительных учреждений образования</a:t>
            </a:r>
            <a:r>
              <a:rPr lang="ru-RU" sz="1250" dirty="0">
                <a:solidFill>
                  <a:prstClr val="black"/>
                </a:solidFill>
                <a:latin typeface="Times New Roman"/>
                <a:ea typeface="Times New Roman"/>
              </a:rPr>
              <a:t> (виртуальные методические кабинеты, методические копилки, информационно-методические выставки, </a:t>
            </a:r>
            <a:r>
              <a:rPr lang="ru-RU" sz="1250" dirty="0" err="1">
                <a:solidFill>
                  <a:prstClr val="black"/>
                </a:solidFill>
                <a:latin typeface="Times New Roman"/>
                <a:ea typeface="Times New Roman"/>
              </a:rPr>
              <a:t>сайтотеки</a:t>
            </a:r>
            <a:r>
              <a:rPr lang="ru-RU" sz="1250" dirty="0">
                <a:solidFill>
                  <a:prstClr val="black"/>
                </a:solidFill>
                <a:latin typeface="Times New Roman"/>
                <a:ea typeface="Times New Roman"/>
              </a:rPr>
              <a:t>, медиатеки, группы в социальных сетях и др.);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1250" dirty="0">
                <a:solidFill>
                  <a:srgbClr val="00B050"/>
                </a:solidFill>
                <a:latin typeface="Times New Roman"/>
                <a:ea typeface="Times New Roman"/>
              </a:rPr>
              <a:t>информационная поддержка воспитанников воспитательно-оздоровительных учреждений образования</a:t>
            </a:r>
            <a:r>
              <a:rPr lang="ru-RU" sz="1250" dirty="0">
                <a:solidFill>
                  <a:prstClr val="black"/>
                </a:solidFill>
                <a:latin typeface="Times New Roman"/>
                <a:ea typeface="Times New Roman"/>
              </a:rPr>
              <a:t> (группы в социальных сетях, виртуальные библиотеки, страницы сайтов, мультимедийные журналы, виртуальные консультационные пункты и др.);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1250" dirty="0">
                <a:solidFill>
                  <a:srgbClr val="00B050"/>
                </a:solidFill>
                <a:latin typeface="Times New Roman"/>
                <a:ea typeface="Times New Roman"/>
              </a:rPr>
              <a:t>информационное пространство для законных представителей воспитанников</a:t>
            </a:r>
            <a:r>
              <a:rPr lang="ru-RU" sz="1250" dirty="0">
                <a:solidFill>
                  <a:prstClr val="black"/>
                </a:solidFill>
                <a:latin typeface="Times New Roman"/>
                <a:ea typeface="Times New Roman"/>
              </a:rPr>
              <a:t> (группы в социальных сетях, виртуальные родительские собрания, вебинары, мультимедийные журналы, виртуальные консультационные пункты и др.);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1250" dirty="0">
                <a:solidFill>
                  <a:srgbClr val="00B050"/>
                </a:solidFill>
                <a:latin typeface="Times New Roman"/>
                <a:ea typeface="Times New Roman"/>
              </a:rPr>
              <a:t>личные блоги и электронные портфолио педагогов воспитательно-оздоровительных учреждений образования.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1250" dirty="0">
                <a:solidFill>
                  <a:prstClr val="black"/>
                </a:solidFill>
                <a:latin typeface="Times New Roman"/>
                <a:ea typeface="Times New Roman"/>
              </a:rPr>
              <a:t>5.2. Для участия в Фестивале «</a:t>
            </a:r>
            <a:r>
              <a:rPr lang="ru-RU" sz="1250" dirty="0" err="1">
                <a:solidFill>
                  <a:prstClr val="black"/>
                </a:solidFill>
                <a:latin typeface="Times New Roman"/>
                <a:ea typeface="Times New Roman"/>
              </a:rPr>
              <a:t>ИнфоЛето</a:t>
            </a:r>
            <a:r>
              <a:rPr lang="ru-RU" sz="1250" dirty="0">
                <a:solidFill>
                  <a:prstClr val="black"/>
                </a:solidFill>
                <a:latin typeface="Times New Roman"/>
                <a:ea typeface="Times New Roman"/>
              </a:rPr>
              <a:t>» необходимо подать до   01 августа 2025 года заявку установленного образца (Приложение), направив ее на электронную почту metod_ol@zubronok.by. </a:t>
            </a:r>
          </a:p>
          <a:p>
            <a:pPr marL="0" indent="0" algn="just">
              <a:spcAft>
                <a:spcPts val="0"/>
              </a:spcAft>
              <a:buNone/>
              <a:tabLst>
                <a:tab pos="-571500" algn="l"/>
              </a:tabLst>
            </a:pPr>
            <a:r>
              <a:rPr lang="ru-RU" sz="12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5.4. Предоставленные материалы рассматриваются организаторами Фестиваля «</a:t>
            </a:r>
            <a:r>
              <a:rPr lang="ru-RU" sz="12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ИнфоЛето</a:t>
            </a:r>
            <a:r>
              <a:rPr lang="ru-RU" sz="12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и, в случае соответствия критериям, размещаются на Едином информационно-методическом ресурсе воспитательно-оздоровительных учреждений образования до 01 октября 2025 года.</a:t>
            </a:r>
            <a:endParaRPr lang="ru-BY" sz="12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11" y="0"/>
            <a:ext cx="1371600" cy="13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937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625620"/>
            <a:ext cx="8435083" cy="3326524"/>
          </a:xfrm>
        </p:spPr>
        <p:txBody>
          <a:bodyPr anchor="t">
            <a:normAutofit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0070C0"/>
                </a:solidFill>
                <a:latin typeface="Calibri" panose="020F0502020204030204"/>
              </a:rPr>
              <a:t>ОСНОВНЫЕ МЕРОПРИЯТИЯ АКЦИИ: </a:t>
            </a:r>
            <a:r>
              <a:rPr lang="ru-RU" sz="1200" dirty="0">
                <a:solidFill>
                  <a:srgbClr val="0070C0"/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srgbClr val="0070C0"/>
              </a:solidFill>
              <a:latin typeface="Calibri" panose="020F0502020204030204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400" b="1" dirty="0">
                <a:solidFill>
                  <a:srgbClr val="FF0000"/>
                </a:solidFill>
                <a:latin typeface="Times New Roman"/>
                <a:ea typeface="Times New Roman"/>
              </a:rPr>
              <a:t>мероприятия, проводимые на протяжении последних лет: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выездная методическая акция 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«Летний </a:t>
            </a:r>
            <a:r>
              <a:rPr lang="ru-RU" sz="2400" b="1" dirty="0" err="1">
                <a:solidFill>
                  <a:prstClr val="black"/>
                </a:solidFill>
                <a:latin typeface="Times New Roman"/>
                <a:ea typeface="Times New Roman"/>
              </a:rPr>
              <a:t>инфобус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»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;</a:t>
            </a:r>
          </a:p>
          <a:p>
            <a:pPr lvl="0" algn="just" defTabSz="914400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виртуальная выставка-панорама методического опыта по организации летнего отдыха и оздоровления детей 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«Рецепты полезных каникул»</a:t>
            </a:r>
            <a:endParaRPr lang="ru-RU" sz="2400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296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2461" y="504062"/>
            <a:ext cx="7561778" cy="727838"/>
          </a:xfrm>
        </p:spPr>
        <p:txBody>
          <a:bodyPr/>
          <a:lstStyle/>
          <a:p>
            <a:pPr algn="ctr"/>
            <a:r>
              <a:rPr lang="ru-RU" sz="2200" dirty="0"/>
              <a:t>Виртуальная выставка-панорама методического опыта по организации летнего отдыха и оздоровления детей «Рецепты полезных каникул»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625620"/>
            <a:ext cx="8435083" cy="3428980"/>
          </a:xfrm>
        </p:spPr>
        <p:txBody>
          <a:bodyPr anchor="t">
            <a:normAutofit fontScale="625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1200" dirty="0">
                <a:solidFill>
                  <a:srgbClr val="0070C0"/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srgbClr val="0070C0"/>
              </a:solidFill>
              <a:latin typeface="Calibri" panose="020F0502020204030204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3.2 Материалы виртуальной выставки-панорамы размещаются участниками самостоятельно. виртуальная выставка-панорама методического опыта по организации летнего отдыха и оздоровления детей 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«Рецепты полезных каникул».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На виртуальную выставку-панораму представляются материалы, разработанные не ранее 2024 года.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4.1. На виртуальную выставку-панораму представляется опыт внедрения современных форм и моделей организации детского отдыха и оздоровления по следующим номинациям: 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400" dirty="0">
                <a:solidFill>
                  <a:srgbClr val="00B050"/>
                </a:solidFill>
                <a:latin typeface="Times New Roman"/>
                <a:ea typeface="Times New Roman"/>
              </a:rPr>
              <a:t>-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>
                <a:solidFill>
                  <a:srgbClr val="00B050"/>
                </a:solidFill>
                <a:latin typeface="Times New Roman"/>
                <a:ea typeface="Times New Roman"/>
              </a:rPr>
              <a:t>в номинации 1 «Моя страна – моя гордость» 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представляются программы досуговых, тематических, профильных смен по идеологическому, гражданскому и патриотическому воспитанию;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400" dirty="0">
                <a:solidFill>
                  <a:srgbClr val="00B050"/>
                </a:solidFill>
                <a:latin typeface="Times New Roman"/>
                <a:ea typeface="Times New Roman"/>
              </a:rPr>
              <a:t>- в номинации 2 «Нам не дано забыть подвиг земляков» 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представляются материалы по реализации в воспитательно-оздоровительных учреждениях образования мероприятий, приуроченных к 80-летия Победы советского народа в Великой Отечественной войне;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400" dirty="0">
                <a:solidFill>
                  <a:srgbClr val="00B050"/>
                </a:solidFill>
                <a:latin typeface="Times New Roman"/>
                <a:ea typeface="Times New Roman"/>
              </a:rPr>
              <a:t>- в номинации 3 «Сделаем вместе с открытой душой чистым, красивым лагерь родной» 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представляются материалы по реализации в воспитательно-оздоровительных учреждениях образования мероприятий, приуроченных к Году благоустройства;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400" dirty="0">
                <a:solidFill>
                  <a:srgbClr val="00B050"/>
                </a:solidFill>
                <a:latin typeface="Times New Roman"/>
                <a:ea typeface="Times New Roman"/>
              </a:rPr>
              <a:t>- в номинации 4 «Лучшая смена – моя»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 рассматриваются работы воспитанников по итогам участия в программах смен (видеоролики, онлайн-фотоальбомы, рисунки, плакаты) и ссылки на новостные сайты оздоровительных лагерей.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400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8724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350" y="1625620"/>
            <a:ext cx="8769350" cy="3702030"/>
          </a:xfrm>
        </p:spPr>
        <p:txBody>
          <a:bodyPr anchor="t">
            <a:normAutofit fontScale="550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1200" dirty="0">
                <a:solidFill>
                  <a:srgbClr val="0070C0"/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srgbClr val="0070C0"/>
              </a:solidFill>
              <a:latin typeface="Calibri" panose="020F0502020204030204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</a:rPr>
              <a:t>4.2. Материалы виртуальной выставки-панорамы в PDF-формате вместе с единым аннотированным каталогом в формате </a:t>
            </a:r>
            <a:r>
              <a:rPr lang="ru-RU" sz="2500" dirty="0" err="1">
                <a:solidFill>
                  <a:prstClr val="black"/>
                </a:solidFill>
                <a:latin typeface="Times New Roman"/>
                <a:ea typeface="Times New Roman"/>
              </a:rPr>
              <a:t>Word</a:t>
            </a: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</a:rPr>
              <a:t> (Приложение 1) участники выставки </a:t>
            </a:r>
            <a:r>
              <a:rPr lang="ru-RU" sz="2500" dirty="0">
                <a:solidFill>
                  <a:srgbClr val="FF0000"/>
                </a:solidFill>
                <a:latin typeface="Times New Roman"/>
                <a:ea typeface="Times New Roman"/>
              </a:rPr>
              <a:t>размещают самостоятельно </a:t>
            </a: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</a:rPr>
              <a:t>в папку с наименованием своего района (города) на </a:t>
            </a:r>
            <a:r>
              <a:rPr lang="ru-RU" sz="2500" dirty="0" err="1">
                <a:solidFill>
                  <a:prstClr val="black"/>
                </a:solidFill>
                <a:latin typeface="Times New Roman"/>
                <a:ea typeface="Times New Roman"/>
              </a:rPr>
              <a:t>Google</a:t>
            </a: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</a:rPr>
              <a:t> Диск.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</a:rPr>
              <a:t>При размещении материалов в папке района (города) участники создают папку с названием учреждения образования (например, </a:t>
            </a:r>
            <a:r>
              <a:rPr lang="ru-RU" sz="2500" dirty="0">
                <a:solidFill>
                  <a:srgbClr val="00B050"/>
                </a:solidFill>
                <a:latin typeface="Times New Roman"/>
                <a:ea typeface="Times New Roman"/>
              </a:rPr>
              <a:t>ОЛ «Городок» ГУО «Средняя школа № 1 г. Полоцка»</a:t>
            </a: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</a:rPr>
              <a:t>).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</a:rPr>
              <a:t>Материалы размещаются в папку одним файлом (включая титульный лист) в формате PDF. Имя файла включает фамилию и инициалы авторов, название воспитательно-оздоровительного учреждения образования, номер номинации (например, </a:t>
            </a:r>
            <a:r>
              <a:rPr lang="ru-RU" sz="2500" dirty="0">
                <a:solidFill>
                  <a:srgbClr val="0070C0"/>
                </a:solidFill>
                <a:latin typeface="Times New Roman"/>
                <a:ea typeface="Times New Roman"/>
              </a:rPr>
              <a:t>Иванов </a:t>
            </a:r>
            <a:r>
              <a:rPr lang="ru-RU" sz="2500" dirty="0" err="1">
                <a:solidFill>
                  <a:srgbClr val="0070C0"/>
                </a:solidFill>
                <a:latin typeface="Times New Roman"/>
                <a:ea typeface="Times New Roman"/>
              </a:rPr>
              <a:t>И.И._Полоцкий</a:t>
            </a:r>
            <a:r>
              <a:rPr lang="ru-RU" sz="2500" dirty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ru-RU" sz="2500" dirty="0" err="1">
                <a:solidFill>
                  <a:srgbClr val="0070C0"/>
                </a:solidFill>
                <a:latin typeface="Times New Roman"/>
                <a:ea typeface="Times New Roman"/>
              </a:rPr>
              <a:t>район_ОЛ</a:t>
            </a:r>
            <a:r>
              <a:rPr lang="ru-RU" sz="2500" dirty="0">
                <a:solidFill>
                  <a:srgbClr val="0070C0"/>
                </a:solidFill>
                <a:latin typeface="Times New Roman"/>
                <a:ea typeface="Times New Roman"/>
              </a:rPr>
              <a:t> Городок_1).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</a:rPr>
              <a:t>При подготовке аннотированного каталога для каждого материала в обязательном порядке указывается: название, Ф.И.О. автора (руководителя авторского коллектива (полностью)), должность (полностью), ученая степень (при наличии), контактный телефон, категории педагогических работников, которым адресуется материал. 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dirty="0">
                <a:solidFill>
                  <a:srgbClr val="FF0000"/>
                </a:solidFill>
                <a:latin typeface="Times New Roman"/>
                <a:ea typeface="Times New Roman"/>
              </a:rPr>
              <a:t>Все материалы педагогов из одного учреждения образования включаются в один аннотированный каталог.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</a:rPr>
              <a:t>4.4.Предоставленные материалы рассматриваются организаторами виртуальной выставки-панорамы и, в случае соответствия критериям, ссылки на них размещаются на едином информационно-методическом ресурсе воспитательно-оздоровительных учреждений образования «TRI-O.BY» (Образование. Оздоровление. Отдых) до </a:t>
            </a:r>
            <a:r>
              <a:rPr lang="ru-RU" sz="2500" dirty="0">
                <a:solidFill>
                  <a:srgbClr val="0070C0"/>
                </a:solidFill>
                <a:latin typeface="Times New Roman"/>
                <a:ea typeface="Times New Roman"/>
              </a:rPr>
              <a:t>15 сентября 2025 года.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6F9F238-8E66-4B7A-A144-9877C4255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425" y="402442"/>
            <a:ext cx="7524750" cy="728662"/>
          </a:xfrm>
        </p:spPr>
        <p:txBody>
          <a:bodyPr/>
          <a:lstStyle/>
          <a:p>
            <a:pPr algn="ctr"/>
            <a:r>
              <a:rPr lang="ru-RU" sz="2200" dirty="0"/>
              <a:t>Виртуальная выставка-панорама методического опыта по организации летнего отдыха и оздоровления детей «Рецепты полезных каникул»</a:t>
            </a:r>
          </a:p>
        </p:txBody>
      </p:sp>
    </p:spTree>
    <p:extLst>
      <p:ext uri="{BB962C8B-B14F-4D97-AF65-F5344CB8AC3E}">
        <p14:creationId xmlns:p14="http://schemas.microsoft.com/office/powerpoint/2010/main" val="77594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625620"/>
            <a:ext cx="8435083" cy="3326524"/>
          </a:xfrm>
        </p:spPr>
        <p:txBody>
          <a:bodyPr anchor="t">
            <a:normAutofit fontScale="85000" lnSpcReduction="1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0070C0"/>
                </a:solidFill>
                <a:latin typeface="Calibri" panose="020F0502020204030204"/>
              </a:rPr>
              <a:t>ОСНОВНЫЕ МЕРОПРИЯТИЯ АКЦИИ: </a:t>
            </a:r>
            <a:r>
              <a:rPr lang="ru-RU" sz="1200" dirty="0">
                <a:solidFill>
                  <a:srgbClr val="0070C0"/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srgbClr val="0070C0"/>
              </a:solidFill>
              <a:latin typeface="Calibri" panose="020F0502020204030204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мероприятия, которые будут реализовываться впервые: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800" b="1" dirty="0">
                <a:solidFill>
                  <a:prstClr val="black"/>
                </a:solidFill>
                <a:latin typeface="Times New Roman"/>
                <a:ea typeface="Times New Roman"/>
              </a:rPr>
              <a:t>онлайн-эстафета </a:t>
            </a:r>
            <a:r>
              <a:rPr lang="ru-RU" sz="2800" b="1" dirty="0" err="1">
                <a:solidFill>
                  <a:prstClr val="black"/>
                </a:solidFill>
                <a:latin typeface="Times New Roman"/>
                <a:ea typeface="Times New Roman"/>
              </a:rPr>
              <a:t>воспитательно</a:t>
            </a:r>
            <a:r>
              <a:rPr lang="ru-RU" sz="2800" b="1" dirty="0">
                <a:solidFill>
                  <a:prstClr val="black"/>
                </a:solidFill>
                <a:latin typeface="Times New Roman"/>
                <a:ea typeface="Times New Roman"/>
              </a:rPr>
              <a:t>-оздоровительных учреждений образования «Я, ты, он, она – вместе целая страна»</a:t>
            </a:r>
            <a:r>
              <a:rPr lang="ru-RU" sz="2800" dirty="0">
                <a:latin typeface="Times New Roman"/>
                <a:ea typeface="Times New Roman"/>
              </a:rPr>
              <a:t> - эстафета акций презентации деятельности </a:t>
            </a:r>
            <a:r>
              <a:rPr lang="ru-RU" sz="2800" dirty="0" err="1">
                <a:latin typeface="Times New Roman"/>
                <a:ea typeface="Times New Roman"/>
              </a:rPr>
              <a:t>воспитательно</a:t>
            </a:r>
            <a:r>
              <a:rPr lang="ru-RU" sz="2800" dirty="0">
                <a:latin typeface="Times New Roman"/>
                <a:ea typeface="Times New Roman"/>
              </a:rPr>
              <a:t>-оздоровительных учреждений образования;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1666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536700"/>
            <a:ext cx="8435083" cy="3549650"/>
          </a:xfrm>
        </p:spPr>
        <p:txBody>
          <a:bodyPr anchor="t">
            <a:normAutofit fontScale="250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6400" b="1" dirty="0">
                <a:solidFill>
                  <a:srgbClr val="00B050"/>
                </a:solidFill>
                <a:latin typeface="Calibri" panose="020F0502020204030204"/>
              </a:rPr>
              <a:t>Онлайн-эстафета воспитательно-оздоровительных учреждений образования «Я, ты, он, она – вместе целая страна» - эстафета акций презентации деятельности воспитательно-оздоровительных учреждений образования</a:t>
            </a:r>
            <a:r>
              <a:rPr lang="ru-RU" sz="1500" dirty="0">
                <a:solidFill>
                  <a:srgbClr val="00B050"/>
                </a:solidFill>
                <a:latin typeface="Calibri" panose="020F0502020204030204"/>
              </a:rPr>
              <a:t>	</a:t>
            </a:r>
            <a:endParaRPr lang="en-US" sz="1500" dirty="0">
              <a:solidFill>
                <a:srgbClr val="00B050"/>
              </a:solidFill>
              <a:latin typeface="Calibri" panose="020F0502020204030204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3000" dirty="0">
              <a:latin typeface="Times New Roman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4300" dirty="0">
                <a:latin typeface="Times New Roman"/>
              </a:rPr>
              <a:t>Онлайн-эстафета проводится в период с 09 июня по 02 июля 2025 года на республиканском уровне.</a:t>
            </a:r>
          </a:p>
          <a:p>
            <a:pPr marL="0" indent="0" algn="just">
              <a:lnSpc>
                <a:spcPct val="120000"/>
              </a:lnSpc>
              <a:spcAft>
                <a:spcPts val="0"/>
              </a:spcAft>
              <a:buNone/>
              <a:tabLst>
                <a:tab pos="4498975" algn="l"/>
              </a:tabLst>
            </a:pPr>
            <a:r>
              <a:rPr lang="ru-RU" sz="4300" dirty="0">
                <a:latin typeface="Times New Roman"/>
                <a:ea typeface="Times New Roman"/>
              </a:rPr>
              <a:t>4.1. В онлайн-эстафете принимают участие воспитанники воспитательно-оздоровительных учреждений образования. </a:t>
            </a:r>
          </a:p>
          <a:p>
            <a:pPr marL="0" indent="0" algn="just">
              <a:lnSpc>
                <a:spcPct val="120000"/>
              </a:lnSpc>
              <a:spcAft>
                <a:spcPts val="0"/>
              </a:spcAft>
              <a:buNone/>
              <a:tabLst>
                <a:tab pos="4498975" algn="l"/>
              </a:tabLst>
            </a:pPr>
            <a:r>
              <a:rPr lang="ru-RU" sz="4300" dirty="0">
                <a:latin typeface="Times New Roman"/>
                <a:ea typeface="Times New Roman"/>
              </a:rPr>
              <a:t>4.2. Перечень воспитательно-оздоровительных учреждений образования, принимающих участие в онлайн-эстафете, определяется главными управлениями образования (по образованию) облисполкомов, комитетом по образованию Мингорисполкома.</a:t>
            </a:r>
          </a:p>
          <a:p>
            <a:pPr marL="0" indent="0" algn="just">
              <a:lnSpc>
                <a:spcPct val="120000"/>
              </a:lnSpc>
              <a:spcAft>
                <a:spcPts val="0"/>
              </a:spcAft>
              <a:buNone/>
              <a:tabLst>
                <a:tab pos="4498975" algn="l"/>
              </a:tabLst>
            </a:pPr>
            <a:r>
              <a:rPr lang="ru-RU" sz="4300" dirty="0">
                <a:latin typeface="Times New Roman"/>
                <a:ea typeface="Times New Roman"/>
              </a:rPr>
              <a:t>4.3. Количество участников от района (города) – одно воспитательно-оздоровительное учреждение образования.</a:t>
            </a:r>
          </a:p>
          <a:p>
            <a:pPr marL="0" indent="0" algn="just">
              <a:lnSpc>
                <a:spcPct val="120000"/>
              </a:lnSpc>
              <a:spcAft>
                <a:spcPts val="0"/>
              </a:spcAft>
              <a:buNone/>
              <a:tabLst>
                <a:tab pos="4498975" algn="l"/>
              </a:tabLst>
            </a:pPr>
            <a:r>
              <a:rPr lang="ru-RU" sz="4300" dirty="0">
                <a:latin typeface="Times New Roman"/>
                <a:ea typeface="Times New Roman"/>
              </a:rPr>
              <a:t>6.1. Основным содержанием онлайн-эстафеты является презентация воспитанниками воспитательно-оздоровительных учреждений образования наиболее успешных практик их деятельности.</a:t>
            </a:r>
          </a:p>
          <a:p>
            <a:pPr marL="0" indent="0" algn="just">
              <a:lnSpc>
                <a:spcPct val="120000"/>
              </a:lnSpc>
              <a:spcAft>
                <a:spcPts val="0"/>
              </a:spcAft>
              <a:buNone/>
              <a:tabLst>
                <a:tab pos="4498975" algn="l"/>
              </a:tabLst>
            </a:pPr>
            <a:r>
              <a:rPr lang="ru-RU" sz="4300" dirty="0">
                <a:latin typeface="Times New Roman"/>
                <a:ea typeface="Times New Roman"/>
              </a:rPr>
              <a:t>6.2. Онлайн-эстафета проводится ежедневно с 11.30 до 13.00 в следующие даты: 09-13 июня 2025 года, 16-20 июня 2025 года, 23-27 июня 2025 года, 30 июня-02 июля 2025 года.</a:t>
            </a:r>
          </a:p>
          <a:p>
            <a:pPr marL="0" indent="0" algn="just">
              <a:lnSpc>
                <a:spcPct val="120000"/>
              </a:lnSpc>
              <a:spcAft>
                <a:spcPts val="0"/>
              </a:spcAft>
              <a:buNone/>
              <a:tabLst>
                <a:tab pos="4498975" algn="l"/>
              </a:tabLst>
            </a:pPr>
            <a:r>
              <a:rPr lang="ru-RU" sz="4300" dirty="0">
                <a:solidFill>
                  <a:srgbClr val="FF0000"/>
                </a:solidFill>
                <a:latin typeface="Times New Roman"/>
                <a:ea typeface="Times New Roman"/>
              </a:rPr>
              <a:t> 6.3. Участниками ежедневной презентации в рамках онлайн-эстафеты являются по одному воспитательно-оздоровительному учреждению образования от каждой области и </a:t>
            </a:r>
            <a:r>
              <a:rPr lang="ru-RU" sz="4300" dirty="0" err="1">
                <a:solidFill>
                  <a:srgbClr val="FF0000"/>
                </a:solidFill>
                <a:latin typeface="Times New Roman"/>
                <a:ea typeface="Times New Roman"/>
              </a:rPr>
              <a:t>г.Минска</a:t>
            </a:r>
            <a:r>
              <a:rPr lang="ru-RU" sz="4300" dirty="0">
                <a:solidFill>
                  <a:srgbClr val="FF0000"/>
                </a:solidFill>
                <a:latin typeface="Times New Roman"/>
                <a:ea typeface="Times New Roman"/>
              </a:rPr>
              <a:t>.</a:t>
            </a:r>
          </a:p>
          <a:p>
            <a:pPr marL="0" indent="0" algn="just">
              <a:lnSpc>
                <a:spcPct val="120000"/>
              </a:lnSpc>
              <a:spcAft>
                <a:spcPts val="0"/>
              </a:spcAft>
              <a:buNone/>
              <a:tabLst>
                <a:tab pos="4498975" algn="l"/>
              </a:tabLst>
            </a:pPr>
            <a:r>
              <a:rPr lang="ru-RU" sz="4300" dirty="0">
                <a:latin typeface="Times New Roman"/>
                <a:ea typeface="Times New Roman"/>
              </a:rPr>
              <a:t>6.4. Продолжительность презентации одного воспитательно-оздоровительного учреждения образования – не более 10 минут. Общая продолжительность презентации в один день – до 1,5 часа. 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D9DDF98-2B7F-4627-94F2-83F90979F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911" y="636588"/>
            <a:ext cx="7524750" cy="728662"/>
          </a:xfrm>
        </p:spPr>
        <p:txBody>
          <a:bodyPr/>
          <a:lstStyle/>
          <a:p>
            <a:pPr algn="ctr"/>
            <a:r>
              <a:rPr lang="ru-RU" sz="2000" dirty="0"/>
              <a:t>Онлайн-эстафета </a:t>
            </a:r>
            <a:br>
              <a:rPr lang="ru-RU" sz="2000" dirty="0"/>
            </a:br>
            <a:r>
              <a:rPr lang="ru-RU" sz="2000" dirty="0"/>
              <a:t>воспитательно-оздоровительных </a:t>
            </a:r>
            <a:br>
              <a:rPr lang="ru-RU" sz="2000" dirty="0"/>
            </a:br>
            <a:r>
              <a:rPr lang="ru-RU" sz="2000" dirty="0"/>
              <a:t>учреждений образования </a:t>
            </a:r>
            <a:br>
              <a:rPr lang="ru-RU" sz="2000" dirty="0"/>
            </a:br>
            <a:r>
              <a:rPr lang="ru-RU" sz="2000" dirty="0"/>
              <a:t>«Я, ты, он, она – вместе целая страна»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358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501" y="538592"/>
            <a:ext cx="6819900" cy="727838"/>
          </a:xfrm>
        </p:spPr>
        <p:txBody>
          <a:bodyPr/>
          <a:lstStyle/>
          <a:p>
            <a:pPr algn="ctr"/>
            <a:r>
              <a:rPr lang="ru-RU" sz="2000" dirty="0"/>
              <a:t>Онлайн-эстафета </a:t>
            </a:r>
            <a:br>
              <a:rPr lang="ru-RU" sz="2000" dirty="0"/>
            </a:br>
            <a:r>
              <a:rPr lang="ru-RU" sz="2000" dirty="0"/>
              <a:t>воспитательно-оздоровительных </a:t>
            </a:r>
            <a:br>
              <a:rPr lang="ru-RU" sz="2000" dirty="0"/>
            </a:br>
            <a:r>
              <a:rPr lang="ru-RU" sz="2000" dirty="0"/>
              <a:t>учреждений образования </a:t>
            </a:r>
            <a:br>
              <a:rPr lang="ru-RU" sz="2000" dirty="0"/>
            </a:br>
            <a:r>
              <a:rPr lang="ru-RU" sz="2000" dirty="0"/>
              <a:t>«Я, ты, он, она – вместе целая страна»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0200" y="1714500"/>
            <a:ext cx="8485027" cy="3111500"/>
          </a:xfrm>
        </p:spPr>
        <p:txBody>
          <a:bodyPr anchor="t">
            <a:normAutofit fontScale="400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en-US" sz="1500" dirty="0">
              <a:solidFill>
                <a:srgbClr val="00B050"/>
              </a:solidFill>
              <a:latin typeface="Calibri" panose="020F0502020204030204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3000" dirty="0">
              <a:latin typeface="Times New Roman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4300" dirty="0">
                <a:latin typeface="Times New Roman"/>
              </a:rPr>
              <a:t>6.6. Презентация воспитательно-оздоровительного учреждения проводится в творческой форме и включает следующие тематические блоки: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4300" dirty="0">
                <a:solidFill>
                  <a:srgbClr val="00B0F0"/>
                </a:solidFill>
                <a:latin typeface="Times New Roman"/>
              </a:rPr>
              <a:t>- общая информация </a:t>
            </a:r>
            <a:r>
              <a:rPr lang="ru-RU" sz="4300" dirty="0">
                <a:latin typeface="Times New Roman"/>
              </a:rPr>
              <a:t>о воспитательно-оздоровительном учреждении образования;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4300" dirty="0">
                <a:solidFill>
                  <a:srgbClr val="00B0F0"/>
                </a:solidFill>
                <a:latin typeface="Times New Roman"/>
              </a:rPr>
              <a:t>- презентация реализуемой в воспитательно-оздоровительном учреждении образования программы смены </a:t>
            </a:r>
            <a:r>
              <a:rPr lang="ru-RU" sz="4300" dirty="0">
                <a:latin typeface="Times New Roman"/>
              </a:rPr>
              <a:t>и одной, наиболее популярной у воспитанников, формы работы;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4300" dirty="0">
                <a:solidFill>
                  <a:srgbClr val="00B0F0"/>
                </a:solidFill>
                <a:latin typeface="Times New Roman"/>
              </a:rPr>
              <a:t>- информация об участии </a:t>
            </a:r>
            <a:r>
              <a:rPr lang="ru-RU" sz="4300" dirty="0">
                <a:latin typeface="Times New Roman"/>
              </a:rPr>
              <a:t>воспитательно-оздоровительного учреждения образования в республиканской акции «Лето - детям»;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4300" dirty="0">
                <a:solidFill>
                  <a:srgbClr val="00B0F0"/>
                </a:solidFill>
                <a:latin typeface="Times New Roman"/>
              </a:rPr>
              <a:t>- ритуал передачи онлайн-эстафеты </a:t>
            </a:r>
            <a:r>
              <a:rPr lang="ru-RU" sz="4300" dirty="0">
                <a:latin typeface="Times New Roman"/>
              </a:rPr>
              <a:t>воспитательно-оздоровительному учреждению образования, являющемуся следующим участником от региона.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4300" dirty="0">
              <a:latin typeface="Times New Roman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4300" dirty="0">
                <a:latin typeface="Times New Roman"/>
              </a:rPr>
              <a:t>6.7. Воспитательно-оздоровительные учреждения образования вправе дополнить свою презентацию другими тематическими блоками, отражающими наиболее успешные практики их деятельности (не превышая время, отведенное на презентацию).</a:t>
            </a:r>
          </a:p>
        </p:txBody>
      </p:sp>
    </p:spTree>
    <p:extLst>
      <p:ext uri="{BB962C8B-B14F-4D97-AF65-F5344CB8AC3E}">
        <p14:creationId xmlns:p14="http://schemas.microsoft.com/office/powerpoint/2010/main" val="156043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911" y="346470"/>
            <a:ext cx="7561778" cy="1018780"/>
          </a:xfrm>
        </p:spPr>
        <p:txBody>
          <a:bodyPr/>
          <a:lstStyle/>
          <a:p>
            <a:pPr algn="ctr"/>
            <a:r>
              <a:rPr lang="ru-RU" sz="2000" dirty="0"/>
              <a:t>Онлайн-эстафета </a:t>
            </a:r>
            <a:br>
              <a:rPr lang="ru-RU" sz="2000" dirty="0"/>
            </a:br>
            <a:r>
              <a:rPr lang="ru-RU" sz="2000" dirty="0"/>
              <a:t>воспитательно-оздоровительных учреждений образования </a:t>
            </a:r>
            <a:br>
              <a:rPr lang="ru-RU" sz="2000" dirty="0"/>
            </a:br>
            <a:r>
              <a:rPr lang="ru-RU" sz="2000" dirty="0"/>
              <a:t>«Я, ты, он, она – вместе целая страна»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536700"/>
            <a:ext cx="8435083" cy="3549650"/>
          </a:xfrm>
        </p:spPr>
        <p:txBody>
          <a:bodyPr anchor="t">
            <a:normAutofit fontScale="250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3000" dirty="0">
              <a:latin typeface="Times New Roman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5600" dirty="0">
                <a:latin typeface="Times New Roman"/>
              </a:rPr>
              <a:t>6.8. Информация об участниках онлайн-эстафеты от региона предоставляется главными управлениями образования (по образованию) облисполкомов, комитетом по образованию Мингорисполкома в НДЦ «Зубренок» </a:t>
            </a:r>
            <a:r>
              <a:rPr lang="ru-RU" sz="5600" dirty="0">
                <a:solidFill>
                  <a:srgbClr val="FF0000"/>
                </a:solidFill>
                <a:latin typeface="Times New Roman"/>
              </a:rPr>
              <a:t>не позднее 04 июня 2025 года </a:t>
            </a:r>
            <a:r>
              <a:rPr lang="ru-RU" sz="5600" dirty="0">
                <a:latin typeface="Times New Roman"/>
              </a:rPr>
              <a:t>(Приложение). 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5600" dirty="0">
                <a:latin typeface="Times New Roman"/>
              </a:rPr>
              <a:t>6.11. По итогам участия в онлайн-эстафете ее участники </a:t>
            </a:r>
            <a:r>
              <a:rPr lang="ru-RU" sz="5600" dirty="0">
                <a:solidFill>
                  <a:srgbClr val="FF0000"/>
                </a:solidFill>
                <a:latin typeface="Times New Roman"/>
              </a:rPr>
              <a:t>не позднее дня проведения презентации самостоятельно размещают видеоверсии презентации на </a:t>
            </a:r>
            <a:r>
              <a:rPr lang="ru-RU" sz="5600" dirty="0" err="1">
                <a:solidFill>
                  <a:srgbClr val="FF0000"/>
                </a:solidFill>
                <a:latin typeface="Times New Roman"/>
              </a:rPr>
              <a:t>Google</a:t>
            </a:r>
            <a:r>
              <a:rPr lang="ru-RU" sz="5600" dirty="0">
                <a:solidFill>
                  <a:srgbClr val="FF0000"/>
                </a:solidFill>
                <a:latin typeface="Times New Roman"/>
              </a:rPr>
              <a:t> Диск </a:t>
            </a:r>
            <a:r>
              <a:rPr lang="ru-RU" sz="5600" dirty="0">
                <a:latin typeface="Times New Roman"/>
              </a:rPr>
              <a:t>в папку с наименованием своего района (города) (с указанием воспитательно-оздоровительного учреждения образования).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5600" dirty="0">
                <a:latin typeface="Times New Roman"/>
              </a:rPr>
              <a:t>6.13. При размещении материалов в папке района (города) участники создают папку с названием учреждения образования (например: </a:t>
            </a:r>
            <a:r>
              <a:rPr lang="ru-RU" sz="5600" dirty="0">
                <a:solidFill>
                  <a:srgbClr val="00B050"/>
                </a:solidFill>
                <a:latin typeface="Times New Roman"/>
              </a:rPr>
              <a:t>ОЛ «Радуга» ГУО «Средняя школа № 5 </a:t>
            </a:r>
            <a:r>
              <a:rPr lang="ru-RU" sz="5600" dirty="0" err="1">
                <a:solidFill>
                  <a:srgbClr val="00B050"/>
                </a:solidFill>
                <a:latin typeface="Times New Roman"/>
              </a:rPr>
              <a:t>г.Молодечно</a:t>
            </a:r>
            <a:r>
              <a:rPr lang="ru-RU" sz="5600" dirty="0">
                <a:solidFill>
                  <a:srgbClr val="00B050"/>
                </a:solidFill>
                <a:latin typeface="Times New Roman"/>
              </a:rPr>
              <a:t>»). </a:t>
            </a:r>
            <a:r>
              <a:rPr lang="ru-RU" sz="5600" dirty="0">
                <a:latin typeface="Times New Roman"/>
              </a:rPr>
              <a:t>Имя файла включает дату проведения презентации, название воспитательно-оздоровительного учреждения образования, (например, </a:t>
            </a:r>
            <a:r>
              <a:rPr lang="ru-RU" sz="5600" dirty="0">
                <a:solidFill>
                  <a:srgbClr val="00B050"/>
                </a:solidFill>
                <a:latin typeface="Times New Roman"/>
              </a:rPr>
              <a:t>10.06.2025_ОЛ Радуга_СШ№5 Молодечно).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5600" dirty="0">
                <a:latin typeface="Times New Roman"/>
              </a:rPr>
              <a:t>6.14. Проведение онлайн-эстафеты освещается на Едином информационно-методическом ресурсе воспитательно-оздоровительных учреждений образования «TRI-O.BY» (Образование. Оздоровление. Отдых) (https://tri-o-zubronok.by/), сайтах органов управления образования и воспитательно-оздоровительных учреждений образования.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5600" dirty="0">
                <a:latin typeface="Times New Roman"/>
              </a:rPr>
              <a:t>7.1. Участники онлайн-эстафеты будут отмечены </a:t>
            </a:r>
            <a:r>
              <a:rPr lang="ru-RU" sz="5600" dirty="0">
                <a:solidFill>
                  <a:srgbClr val="00B0F0"/>
                </a:solidFill>
                <a:latin typeface="Times New Roman"/>
              </a:rPr>
              <a:t>сертификатами НДЦ «Зубренок». 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5600" dirty="0">
                <a:latin typeface="Times New Roman"/>
              </a:rPr>
              <a:t>7.2 </a:t>
            </a:r>
            <a:r>
              <a:rPr lang="ru-RU" sz="5600" dirty="0">
                <a:solidFill>
                  <a:srgbClr val="00B0F0"/>
                </a:solidFill>
                <a:latin typeface="Times New Roman"/>
              </a:rPr>
              <a:t>Ежедневно по итогам презентации ее участниками путем голосования </a:t>
            </a:r>
            <a:r>
              <a:rPr lang="ru-RU" sz="5600" dirty="0">
                <a:latin typeface="Times New Roman"/>
              </a:rPr>
              <a:t>будет определяться одно воспитательно-оздоровительное учреждение образования, наилучшим образом представившее свою деятельность в этот день – </a:t>
            </a:r>
            <a:r>
              <a:rPr lang="ru-RU" sz="5600" dirty="0">
                <a:solidFill>
                  <a:srgbClr val="00B0F0"/>
                </a:solidFill>
                <a:latin typeface="Times New Roman"/>
              </a:rPr>
              <a:t>«Лидер онлайн-эстафеты», которое будет награждено дипломом НДЦ «Зубренок».</a:t>
            </a:r>
          </a:p>
        </p:txBody>
      </p:sp>
    </p:spTree>
    <p:extLst>
      <p:ext uri="{BB962C8B-B14F-4D97-AF65-F5344CB8AC3E}">
        <p14:creationId xmlns:p14="http://schemas.microsoft.com/office/powerpoint/2010/main" val="331114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625620"/>
            <a:ext cx="8435083" cy="3326524"/>
          </a:xfrm>
        </p:spPr>
        <p:txBody>
          <a:bodyPr anchor="t">
            <a:normAutofit fontScale="775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0070C0"/>
                </a:solidFill>
                <a:latin typeface="Calibri" panose="020F0502020204030204"/>
              </a:rPr>
              <a:t>ОСНОВНЫЕ МЕРОПРИЯТИЯ АКЦИИ: </a:t>
            </a:r>
            <a:r>
              <a:rPr lang="ru-RU" sz="1200" dirty="0">
                <a:solidFill>
                  <a:srgbClr val="0070C0"/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srgbClr val="0070C0"/>
              </a:solidFill>
              <a:latin typeface="Calibri" panose="020F0502020204030204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800" b="1" dirty="0">
              <a:solidFill>
                <a:srgbClr val="00B050"/>
              </a:solidFill>
              <a:latin typeface="Times New Roman"/>
              <a:ea typeface="Times New Roman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мероприятия, которые будут реализовываться впервые:</a:t>
            </a:r>
            <a:endParaRPr lang="ru-RU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pPr algn="just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800" b="1" dirty="0">
                <a:solidFill>
                  <a:prstClr val="black"/>
                </a:solidFill>
                <a:latin typeface="Times New Roman"/>
                <a:ea typeface="Times New Roman"/>
              </a:rPr>
              <a:t>информационно-методический проект «Время ярких идей»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, направленный на обобщение опыта работы лучших </a:t>
            </a:r>
            <a:r>
              <a:rPr lang="ru-RU" sz="2800" dirty="0" err="1">
                <a:solidFill>
                  <a:prstClr val="black"/>
                </a:solidFill>
                <a:latin typeface="Times New Roman"/>
                <a:ea typeface="Times New Roman"/>
              </a:rPr>
              <a:t>воспитательно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-оздоровительных учреждений образования и творчески работающих педагогов;</a:t>
            </a:r>
          </a:p>
          <a:p>
            <a:pPr lvl="0" algn="just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tabLst>
                <a:tab pos="4498975" algn="l"/>
              </a:tabLst>
            </a:pPr>
            <a:r>
              <a:rPr lang="ru-RU" sz="2800" b="1" dirty="0">
                <a:solidFill>
                  <a:prstClr val="black"/>
                </a:solidFill>
                <a:latin typeface="Times New Roman"/>
                <a:ea typeface="Times New Roman"/>
              </a:rPr>
              <a:t>выездные методические </a:t>
            </a:r>
            <a:r>
              <a:rPr lang="ru-RU" sz="2800" b="1" dirty="0" err="1">
                <a:solidFill>
                  <a:prstClr val="black"/>
                </a:solidFill>
                <a:latin typeface="Times New Roman"/>
                <a:ea typeface="Times New Roman"/>
              </a:rPr>
              <a:t>интенсивы</a:t>
            </a:r>
            <a:r>
              <a:rPr lang="ru-RU" sz="2800" b="1" dirty="0">
                <a:solidFill>
                  <a:prstClr val="black"/>
                </a:solidFill>
                <a:latin typeface="Times New Roman"/>
                <a:ea typeface="Times New Roman"/>
              </a:rPr>
              <a:t> «Лето роста» 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- выездные однодневные семинары на базе </a:t>
            </a:r>
            <a:r>
              <a:rPr lang="ru-RU" sz="2800" dirty="0" err="1">
                <a:solidFill>
                  <a:prstClr val="black"/>
                </a:solidFill>
                <a:latin typeface="Times New Roman"/>
                <a:ea typeface="Times New Roman"/>
              </a:rPr>
              <a:t>воспитательно-оздоровительых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 учреждений образования;</a:t>
            </a:r>
          </a:p>
        </p:txBody>
      </p:sp>
    </p:spTree>
    <p:extLst>
      <p:ext uri="{BB962C8B-B14F-4D97-AF65-F5344CB8AC3E}">
        <p14:creationId xmlns:p14="http://schemas.microsoft.com/office/powerpoint/2010/main" val="1585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9875" y="318706"/>
            <a:ext cx="6196979" cy="727838"/>
          </a:xfrm>
        </p:spPr>
        <p:txBody>
          <a:bodyPr/>
          <a:lstStyle/>
          <a:p>
            <a:pPr algn="ctr"/>
            <a:r>
              <a:rPr lang="ru-RU" sz="2800" dirty="0"/>
              <a:t>Информационно-методический проект «Время ярких идей»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625620"/>
            <a:ext cx="8435083" cy="3517880"/>
          </a:xfrm>
        </p:spPr>
        <p:txBody>
          <a:bodyPr anchor="t">
            <a:normAutofit fontScale="550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3300" b="1" dirty="0">
                <a:solidFill>
                  <a:srgbClr val="00B050"/>
                </a:solidFill>
                <a:latin typeface="Times New Roman"/>
                <a:ea typeface="Times New Roman"/>
              </a:rPr>
              <a:t>Направлен на обобщение опыта работы лучших воспитательно-оздоровительных учреждений образования и творчески работающих педагогов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800" b="1" dirty="0">
              <a:solidFill>
                <a:srgbClr val="00B050"/>
              </a:solidFill>
              <a:latin typeface="Times New Roman"/>
              <a:ea typeface="Times New Roman"/>
            </a:endParaRPr>
          </a:p>
          <a:p>
            <a:pPr mar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dirty="0">
                <a:solidFill>
                  <a:prstClr val="black"/>
                </a:solidFill>
                <a:latin typeface="Times New Roman"/>
              </a:rPr>
              <a:t>4.2. Сроки реализации информационно-методического проекта – май-октябрь 2025 года.</a:t>
            </a:r>
          </a:p>
          <a:p>
            <a:pPr mar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dirty="0">
                <a:solidFill>
                  <a:prstClr val="black"/>
                </a:solidFill>
                <a:latin typeface="Times New Roman"/>
              </a:rPr>
              <a:t>4.3. Информационно-методический проект реализуется на региональном и республиканском уровне.</a:t>
            </a:r>
          </a:p>
          <a:p>
            <a:pPr mar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dirty="0">
                <a:solidFill>
                  <a:prstClr val="black"/>
                </a:solidFill>
                <a:latin typeface="Times New Roman"/>
              </a:rPr>
              <a:t>5.2. Порядок реализации информационно-методического проекта на региональном уровне, определение педагогов воспитательно-оздоровительных учреждений образования, опыт которых планируется для изучения и обобщения, обеспечивают региональные отборочные комиссии, создаваемые в областных (городских) учреждениях дополнительного образования взрослых.</a:t>
            </a:r>
          </a:p>
          <a:p>
            <a:pPr mar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dirty="0">
                <a:solidFill>
                  <a:prstClr val="black"/>
                </a:solidFill>
                <a:latin typeface="Times New Roman"/>
              </a:rPr>
              <a:t>5.4. По итогам реализации информационно-методического проекта планируется издание сборника с материалами обобщенного опыта.</a:t>
            </a:r>
          </a:p>
          <a:p>
            <a:pPr mar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dirty="0">
                <a:solidFill>
                  <a:prstClr val="black"/>
                </a:solidFill>
                <a:latin typeface="Times New Roman"/>
              </a:rPr>
              <a:t>6.1. Участники информационно-методического проекта будут отмечены сертификатами НДЦ «Зубренок».</a:t>
            </a:r>
          </a:p>
          <a:p>
            <a:pPr mar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dirty="0">
                <a:solidFill>
                  <a:prstClr val="black"/>
                </a:solidFill>
                <a:latin typeface="Times New Roman"/>
              </a:rPr>
              <a:t>6.2. Авторы лучших материалов будут награждены дипломами Министерства образования Республики Беларусь. </a:t>
            </a:r>
          </a:p>
        </p:txBody>
      </p:sp>
    </p:spTree>
    <p:extLst>
      <p:ext uri="{BB962C8B-B14F-4D97-AF65-F5344CB8AC3E}">
        <p14:creationId xmlns:p14="http://schemas.microsoft.com/office/powerpoint/2010/main" val="167638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9875" y="318706"/>
            <a:ext cx="6196979" cy="727838"/>
          </a:xfrm>
        </p:spPr>
        <p:txBody>
          <a:bodyPr/>
          <a:lstStyle/>
          <a:p>
            <a:pPr algn="ctr"/>
            <a:r>
              <a:rPr lang="ru-RU" sz="2800" dirty="0"/>
              <a:t>Информационно-методический проект «Время ярких идей»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625620"/>
            <a:ext cx="8435083" cy="3517880"/>
          </a:xfrm>
        </p:spPr>
        <p:txBody>
          <a:bodyPr anchor="t">
            <a:normAutofit fontScale="700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b="1" dirty="0">
                <a:solidFill>
                  <a:srgbClr val="00B050"/>
                </a:solidFill>
                <a:latin typeface="Times New Roman"/>
                <a:ea typeface="Times New Roman"/>
              </a:rPr>
              <a:t>5.3. Информационно-методический проект реализуется на протяжении 5 этапов: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dirty="0">
                <a:solidFill>
                  <a:srgbClr val="FF0000"/>
                </a:solidFill>
                <a:latin typeface="Times New Roman"/>
              </a:rPr>
              <a:t>1 этап (апрель-май) - выявление опыта. 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dirty="0">
                <a:solidFill>
                  <a:prstClr val="black"/>
                </a:solidFill>
                <a:latin typeface="Times New Roman"/>
              </a:rPr>
              <a:t>На данном этапе региональные отборочные комиссии определяют кандидатуры педагогических работников воспитательно-оздоровительных учреждений образования, опыт которых планируется для изучения и обобщения, определяются объект и тема опыта, обосновывается его актуальность и перспективность, значение для развития системы отдыха и оздоровления, выбираются методы изучения и обобщения опыта, определяются критерии его оценки. 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dirty="0">
                <a:solidFill>
                  <a:prstClr val="black"/>
                </a:solidFill>
                <a:latin typeface="Times New Roman"/>
              </a:rPr>
              <a:t>Примерный перечень объектов изучения педагогического опыта прилагается (Приложение 1).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800" b="1" dirty="0">
              <a:solidFill>
                <a:srgbClr val="00B05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7908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9875" y="318706"/>
            <a:ext cx="6196979" cy="727838"/>
          </a:xfrm>
        </p:spPr>
        <p:txBody>
          <a:bodyPr/>
          <a:lstStyle/>
          <a:p>
            <a:pPr algn="ctr"/>
            <a:r>
              <a:rPr lang="ru-RU" sz="2800" dirty="0"/>
              <a:t>Информационно-методический проект «Время ярких идей»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625620"/>
            <a:ext cx="8435083" cy="3517880"/>
          </a:xfrm>
        </p:spPr>
        <p:txBody>
          <a:bodyPr anchor="t">
            <a:normAutofit fontScale="700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b="1" dirty="0">
                <a:solidFill>
                  <a:srgbClr val="00B050"/>
                </a:solidFill>
                <a:latin typeface="Times New Roman"/>
                <a:ea typeface="Times New Roman"/>
              </a:rPr>
              <a:t>5.3. Информационно-методический проект реализуется на протяжении 5 этапов: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dirty="0">
                <a:solidFill>
                  <a:srgbClr val="FF0000"/>
                </a:solidFill>
                <a:latin typeface="Times New Roman"/>
              </a:rPr>
              <a:t>2 этап (июнь-июль) – изучение содержания, качества и результатов профессиональной деятельности педагога в рамках темы опыта. 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dirty="0">
                <a:latin typeface="Times New Roman"/>
              </a:rPr>
              <a:t>На данном этапе проводится изучение педагогического опыта на основе выбранных методов изучения опыта и определенных критериев. Промежуточные результаты работы по изучению и обобщению опыта представляются на онлайн-презентации лучших практик деятельности воспитательно-оздоровительных учреждений образования «Карта открытий лета» в период с 07 по 11 июля 2025 года. 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dirty="0">
                <a:latin typeface="Times New Roman"/>
              </a:rPr>
              <a:t>До 31 июля 2025 года в НДЦ «Зубренок» на электронную почту metod_ol@zubronok.by направляется информационная карта по изучаемому и обобщаемому опыту (Приложение 2).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800" b="1" dirty="0">
              <a:solidFill>
                <a:srgbClr val="00B05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1330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9875" y="318706"/>
            <a:ext cx="6196979" cy="727838"/>
          </a:xfrm>
        </p:spPr>
        <p:txBody>
          <a:bodyPr/>
          <a:lstStyle/>
          <a:p>
            <a:pPr algn="ctr"/>
            <a:r>
              <a:rPr lang="ru-RU" sz="2800" dirty="0"/>
              <a:t>Информационно-методический проект «Время ярких идей»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625620"/>
            <a:ext cx="8435083" cy="3517880"/>
          </a:xfrm>
        </p:spPr>
        <p:txBody>
          <a:bodyPr anchor="t">
            <a:normAutofit fontScale="925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200" b="1" dirty="0">
                <a:solidFill>
                  <a:srgbClr val="00B050"/>
                </a:solidFill>
                <a:latin typeface="Times New Roman"/>
                <a:ea typeface="Times New Roman"/>
              </a:rPr>
              <a:t>5.3. Информационно-методический проект реализуется на протяжении 5 этапов: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200" b="1" dirty="0">
              <a:solidFill>
                <a:srgbClr val="00B050"/>
              </a:solidFill>
              <a:latin typeface="Times New Roman"/>
              <a:ea typeface="Times New Roman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dirty="0">
                <a:solidFill>
                  <a:srgbClr val="FF0000"/>
                </a:solidFill>
                <a:latin typeface="Times New Roman"/>
              </a:rPr>
              <a:t>3 этап (август) – обобщение опыта. 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dirty="0">
                <a:latin typeface="Times New Roman"/>
              </a:rPr>
              <a:t>На данном этапе проводится первичная обработка материалов, их анализ и обобщение, осуществляется выделение ведущей педагогической идеи опыта, дается характеристика условий развития опыта, анализ результативности проводимой работы. Обеспечивается подготовка различного рода информационно-методических материалов.</a:t>
            </a:r>
            <a:endParaRPr lang="ru-RU" sz="2800" b="1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5438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9875" y="318706"/>
            <a:ext cx="6196979" cy="727838"/>
          </a:xfrm>
        </p:spPr>
        <p:txBody>
          <a:bodyPr/>
          <a:lstStyle/>
          <a:p>
            <a:pPr algn="ctr"/>
            <a:r>
              <a:rPr lang="ru-RU" sz="2800" dirty="0"/>
              <a:t>Информационно-методический проект «Время ярких идей»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625620"/>
            <a:ext cx="8435083" cy="3086080"/>
          </a:xfrm>
        </p:spPr>
        <p:txBody>
          <a:bodyPr anchor="t">
            <a:normAutofit fontScale="700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b="1" dirty="0">
                <a:solidFill>
                  <a:srgbClr val="00B050"/>
                </a:solidFill>
                <a:latin typeface="Times New Roman"/>
                <a:ea typeface="Times New Roman"/>
              </a:rPr>
              <a:t>5.3. Информационно-методический проект реализуется на протяжении 5 этапов: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200" b="1" dirty="0">
              <a:solidFill>
                <a:srgbClr val="00B050"/>
              </a:solidFill>
              <a:latin typeface="Times New Roman"/>
              <a:ea typeface="Times New Roman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3100" dirty="0">
                <a:solidFill>
                  <a:srgbClr val="FF0000"/>
                </a:solidFill>
                <a:latin typeface="Times New Roman"/>
              </a:rPr>
              <a:t>4 этап (сентябрь) – описание опыта. 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3100" dirty="0">
                <a:latin typeface="Times New Roman"/>
              </a:rPr>
              <a:t>На данном этапе проводится описание представленного опыта (Примерная структура описания педагогического опыта – Приложение 3). Материалы обобщения и описания опыта в формате PDF и формате </a:t>
            </a:r>
            <a:r>
              <a:rPr lang="ru-RU" sz="3100" dirty="0" err="1">
                <a:latin typeface="Times New Roman"/>
              </a:rPr>
              <a:t>Word</a:t>
            </a:r>
            <a:r>
              <a:rPr lang="ru-RU" sz="3100" dirty="0">
                <a:latin typeface="Times New Roman"/>
              </a:rPr>
              <a:t> (для подготовки сборника материалов) направляются в адрес НДЦ «Зубренок» с официальным сопроводительным письмом до 30 сентября 2025 года на электронную почту metod_ol@zubronok.by.</a:t>
            </a:r>
            <a:endParaRPr lang="ru-RU" sz="3100" b="1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0555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9875" y="318706"/>
            <a:ext cx="6196979" cy="727838"/>
          </a:xfrm>
        </p:spPr>
        <p:txBody>
          <a:bodyPr/>
          <a:lstStyle/>
          <a:p>
            <a:pPr algn="ctr"/>
            <a:r>
              <a:rPr lang="ru-RU" sz="2800" dirty="0"/>
              <a:t>Информационно-методический проект «Время ярких идей»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625620"/>
            <a:ext cx="8435083" cy="3086080"/>
          </a:xfrm>
        </p:spPr>
        <p:txBody>
          <a:bodyPr anchor="t">
            <a:normAutofit fontScale="85000" lnSpcReduction="1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900" b="1" dirty="0">
                <a:solidFill>
                  <a:srgbClr val="00B050"/>
                </a:solidFill>
                <a:latin typeface="Times New Roman"/>
                <a:ea typeface="Times New Roman"/>
              </a:rPr>
              <a:t>5.3. Информационно-методический проект реализуется на протяжении 5 этапов: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200" b="1" dirty="0">
              <a:solidFill>
                <a:srgbClr val="00B050"/>
              </a:solidFill>
              <a:latin typeface="Times New Roman"/>
              <a:ea typeface="Times New Roman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3100" dirty="0">
                <a:solidFill>
                  <a:srgbClr val="FF0000"/>
                </a:solidFill>
                <a:latin typeface="Times New Roman"/>
              </a:rPr>
              <a:t>5 этап (октябрь) – представление опыта. 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3100" dirty="0">
                <a:latin typeface="Times New Roman"/>
              </a:rPr>
              <a:t>Данный этап реализуется при проведении республиканского семинара-совещания по подведению итогов летней оздоровительной кампании в рамках презентации регионального опыта.</a:t>
            </a:r>
            <a:endParaRPr lang="ru-RU" sz="3100" b="1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9560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9875" y="318706"/>
            <a:ext cx="6196979" cy="727838"/>
          </a:xfrm>
        </p:spPr>
        <p:txBody>
          <a:bodyPr/>
          <a:lstStyle/>
          <a:p>
            <a:pPr algn="ctr"/>
            <a:r>
              <a:rPr lang="ru-RU" sz="2800" dirty="0"/>
              <a:t>Информационно-методический проект «Время ярких идей»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144" y="1625620"/>
            <a:ext cx="8435083" cy="3390880"/>
          </a:xfrm>
        </p:spPr>
        <p:txBody>
          <a:bodyPr anchor="t">
            <a:normAutofit fontScale="550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2200" b="1" dirty="0">
              <a:solidFill>
                <a:srgbClr val="00B050"/>
              </a:solidFill>
              <a:latin typeface="Times New Roman"/>
              <a:ea typeface="Times New Roman"/>
            </a:endParaRPr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3100" b="1" dirty="0">
                <a:solidFill>
                  <a:srgbClr val="00B050"/>
                </a:solidFill>
                <a:latin typeface="Times New Roman"/>
              </a:rPr>
              <a:t>Примерный перечень объектов передового педагогического опыта педагога воспитательно-оздоровительного учреждения образования</a:t>
            </a:r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3100" b="1" dirty="0">
                <a:solidFill>
                  <a:srgbClr val="00B050"/>
                </a:solidFill>
                <a:latin typeface="Times New Roman"/>
              </a:rPr>
              <a:t>(может быть дополнен на усмотрение региональных отборочных комиссий)</a:t>
            </a:r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3100" b="1" dirty="0">
              <a:solidFill>
                <a:srgbClr val="00B050"/>
              </a:solidFill>
              <a:latin typeface="Times New Roman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3100" dirty="0">
                <a:latin typeface="Times New Roman"/>
              </a:rPr>
              <a:t>1. Эффективная деятельность педагога по обеспечению качества воспитательного и оздоровительного процессов.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3100" dirty="0">
                <a:latin typeface="Times New Roman"/>
              </a:rPr>
              <a:t>2. Внедрение инновационных подходов в организацию работы в воспитательно-оздоровительном учреждении образования.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3100" dirty="0">
                <a:latin typeface="Times New Roman"/>
              </a:rPr>
              <a:t>3. Комплексный подход к реализации программы смены.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3100" dirty="0">
                <a:latin typeface="Times New Roman"/>
              </a:rPr>
              <a:t>4. Методическое сопровождение воспитательного процесса.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3100" dirty="0">
                <a:latin typeface="Times New Roman"/>
              </a:rPr>
              <a:t>5. Эффективные формы, приемы и методы организации воспитательной работы.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3100" dirty="0">
                <a:latin typeface="Times New Roman"/>
              </a:rPr>
              <a:t>6. Исследовательская и проектная деятельность педагога и воспитанников.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3100" dirty="0">
                <a:latin typeface="Times New Roman"/>
              </a:rPr>
              <a:t>7. Взаимодействие педагога с семьей и социумом.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3100" dirty="0">
                <a:latin typeface="Times New Roman"/>
              </a:rPr>
              <a:t>8. Эффективная система организации оздоровительной работы и др.</a:t>
            </a:r>
          </a:p>
        </p:txBody>
      </p:sp>
    </p:spTree>
    <p:extLst>
      <p:ext uri="{BB962C8B-B14F-4D97-AF65-F5344CB8AC3E}">
        <p14:creationId xmlns:p14="http://schemas.microsoft.com/office/powerpoint/2010/main" val="142066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869" y="1625620"/>
            <a:ext cx="8435083" cy="3517880"/>
          </a:xfrm>
        </p:spPr>
        <p:txBody>
          <a:bodyPr anchor="t">
            <a:normAutofit fontScale="700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0070C0"/>
                </a:solidFill>
                <a:latin typeface="Calibri" panose="020F0502020204030204"/>
              </a:rPr>
              <a:t>ОСНОВНЫЕ МЕРОПРИЯТИЯ АКЦИИ: </a:t>
            </a:r>
            <a:r>
              <a:rPr lang="ru-RU" sz="1200" dirty="0">
                <a:solidFill>
                  <a:srgbClr val="0070C0"/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srgbClr val="0070C0"/>
              </a:solidFill>
              <a:latin typeface="Calibri" panose="020F0502020204030204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мероприятия, которые будут реализовываться впервые:</a:t>
            </a: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endParaRPr lang="ru-RU" sz="17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-571500" algn="l"/>
              </a:tabLst>
            </a:pPr>
            <a:r>
              <a:rPr lang="ru-RU" sz="2800" dirty="0">
                <a:latin typeface="Times New Roman"/>
                <a:ea typeface="Calibri"/>
              </a:rPr>
              <a:t>акция </a:t>
            </a:r>
            <a:r>
              <a:rPr lang="ru-RU" sz="2800" b="1" dirty="0">
                <a:latin typeface="Times New Roman"/>
                <a:ea typeface="Calibri"/>
              </a:rPr>
              <a:t>«Эстафета полезных дел, или Каждый день необыкновенный» - </a:t>
            </a:r>
            <a:r>
              <a:rPr lang="ru-RU" sz="2900" dirty="0">
                <a:latin typeface="Times New Roman"/>
                <a:ea typeface="Calibri"/>
              </a:rPr>
              <a:t>проведение трудовых акций по наведению порядка и поддержанию в надлежащем виде чистоты на территории оздоровительного лагеря, населенного пункта, учреждения образования с предоставлением фотоотчета; </a:t>
            </a:r>
          </a:p>
          <a:p>
            <a:pPr algn="just">
              <a:spcAft>
                <a:spcPts val="0"/>
              </a:spcAft>
              <a:tabLst>
                <a:tab pos="-571500" algn="l"/>
              </a:tabLst>
            </a:pPr>
            <a:r>
              <a:rPr lang="ru-RU" sz="2800" dirty="0">
                <a:latin typeface="Times New Roman"/>
                <a:ea typeface="Calibri"/>
              </a:rPr>
              <a:t>	тематические </a:t>
            </a:r>
            <a:r>
              <a:rPr lang="ru-RU" sz="2800" dirty="0" err="1">
                <a:latin typeface="Times New Roman"/>
                <a:ea typeface="Calibri"/>
              </a:rPr>
              <a:t>флешмобы</a:t>
            </a:r>
            <a:r>
              <a:rPr lang="ru-RU" sz="2800" dirty="0">
                <a:latin typeface="Times New Roman"/>
                <a:ea typeface="Calibri"/>
              </a:rPr>
              <a:t> </a:t>
            </a:r>
            <a:r>
              <a:rPr lang="ru-RU" sz="2800" b="1" dirty="0">
                <a:latin typeface="Times New Roman"/>
                <a:ea typeface="Calibri"/>
              </a:rPr>
              <a:t>«Актив! Здоровье! Позитив!»</a:t>
            </a:r>
            <a:r>
              <a:rPr lang="ru-RU" sz="2800" dirty="0">
                <a:latin typeface="Times New Roman"/>
                <a:ea typeface="Calibri"/>
              </a:rPr>
              <a:t> - проведение на протяжении летней оздоровительной кампании (в дни, определенные положением) тематических </a:t>
            </a:r>
            <a:r>
              <a:rPr lang="ru-RU" sz="2800" dirty="0" err="1">
                <a:latin typeface="Times New Roman"/>
                <a:ea typeface="Calibri"/>
              </a:rPr>
              <a:t>флешмобов</a:t>
            </a:r>
            <a:r>
              <a:rPr lang="ru-RU" sz="2800" dirty="0">
                <a:latin typeface="Times New Roman"/>
                <a:ea typeface="Calibri"/>
              </a:rPr>
              <a:t> и размещение видео на «TRI-O.BY», в социальных сетях. Тематика будет озвучиваться за 1 день до </a:t>
            </a:r>
            <a:r>
              <a:rPr lang="ru-RU" sz="2800" dirty="0" err="1">
                <a:latin typeface="Times New Roman"/>
                <a:ea typeface="Calibri"/>
              </a:rPr>
              <a:t>флешмоба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8107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025" y="335392"/>
            <a:ext cx="6196979" cy="727838"/>
          </a:xfrm>
        </p:spPr>
        <p:txBody>
          <a:bodyPr/>
          <a:lstStyle/>
          <a:p>
            <a:pPr algn="ctr"/>
            <a:r>
              <a:rPr lang="ru-RU" dirty="0"/>
              <a:t>Лето – детям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6854" y="1625620"/>
            <a:ext cx="8743308" cy="3439540"/>
          </a:xfrm>
        </p:spPr>
        <p:txBody>
          <a:bodyPr anchor="t">
            <a:normAutofit fontScale="70000" lnSpcReduction="20000"/>
          </a:bodyPr>
          <a:lstStyle/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3000" b="1" dirty="0">
                <a:solidFill>
                  <a:srgbClr val="0070C0"/>
                </a:solidFill>
                <a:latin typeface="Calibri" panose="020F0502020204030204"/>
              </a:rPr>
              <a:t>ОСНОВНЫЕ МЕРОПРИЯТИЯ АКЦИИ: </a:t>
            </a:r>
            <a:r>
              <a:rPr lang="ru-RU" sz="1200" dirty="0">
                <a:solidFill>
                  <a:srgbClr val="0070C0"/>
                </a:solidFill>
                <a:latin typeface="Calibri" panose="020F0502020204030204"/>
              </a:rPr>
              <a:t>	</a:t>
            </a:r>
            <a:endParaRPr lang="en-US" sz="1200" dirty="0">
              <a:solidFill>
                <a:srgbClr val="0070C0"/>
              </a:solidFill>
              <a:latin typeface="Calibri" panose="020F0502020204030204"/>
            </a:endParaRPr>
          </a:p>
          <a:p>
            <a:pPr marL="0" lvl="0" indent="0" algn="just" defTabSz="914400">
              <a:spcBef>
                <a:spcPts val="0"/>
              </a:spcBef>
              <a:spcAft>
                <a:spcPts val="0"/>
              </a:spcAft>
              <a:buClrTx/>
              <a:buNone/>
              <a:tabLst>
                <a:tab pos="4498975" algn="l"/>
              </a:tabLst>
            </a:pP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мероприятия, которые будут реализовываться впервые:</a:t>
            </a:r>
          </a:p>
          <a:p>
            <a:pPr algn="just">
              <a:spcAft>
                <a:spcPts val="0"/>
              </a:spcAft>
              <a:tabLst>
                <a:tab pos="-571500" algn="l"/>
              </a:tabLst>
            </a:pPr>
            <a:r>
              <a:rPr lang="ru-RU" sz="2800" dirty="0">
                <a:latin typeface="Times New Roman"/>
                <a:ea typeface="Calibri"/>
              </a:rPr>
              <a:t>	акция </a:t>
            </a:r>
            <a:r>
              <a:rPr lang="ru-RU" sz="2800" b="1" dirty="0">
                <a:latin typeface="Times New Roman"/>
                <a:ea typeface="Calibri"/>
              </a:rPr>
              <a:t>«Память благодарных сердец» - </a:t>
            </a:r>
            <a:r>
              <a:rPr lang="ru-RU" sz="2800" dirty="0">
                <a:latin typeface="Times New Roman"/>
                <a:ea typeface="Calibri"/>
              </a:rPr>
              <a:t>предполагает работы по наведению порядка и поддержанию в надлежащем виде памятных мест, посвященных событиям Великой Отечественной войны;</a:t>
            </a:r>
            <a:endParaRPr lang="ru-RU" sz="20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-571500" algn="l"/>
              </a:tabLst>
            </a:pPr>
            <a:r>
              <a:rPr lang="ru-RU" sz="2800" dirty="0">
                <a:latin typeface="Times New Roman"/>
                <a:ea typeface="Calibri"/>
              </a:rPr>
              <a:t>	детский конкурс идей по организации летнего отдыха и оздоровления </a:t>
            </a:r>
            <a:r>
              <a:rPr lang="ru-RU" sz="2800" b="1" dirty="0">
                <a:latin typeface="Times New Roman"/>
                <a:ea typeface="Calibri"/>
              </a:rPr>
              <a:t>«Раскрась свое лето»</a:t>
            </a:r>
            <a:r>
              <a:rPr lang="ru-RU" sz="2800" dirty="0">
                <a:latin typeface="Times New Roman"/>
                <a:ea typeface="Calibri"/>
              </a:rPr>
              <a:t> - конкурс проводится на региональном уровне среди учащихся учреждений образования в 2 этапа: </a:t>
            </a:r>
          </a:p>
          <a:p>
            <a:pPr marL="0" indent="0" algn="just">
              <a:spcAft>
                <a:spcPts val="0"/>
              </a:spcAft>
              <a:buNone/>
              <a:tabLst>
                <a:tab pos="-571500" algn="l"/>
              </a:tabLst>
            </a:pPr>
            <a:r>
              <a:rPr lang="ru-RU" sz="2800" dirty="0">
                <a:latin typeface="Times New Roman"/>
                <a:ea typeface="Calibri"/>
              </a:rPr>
              <a:t>			1 этап – апрель-май 2025 года: конкурс идей, отбор лучших;</a:t>
            </a:r>
          </a:p>
          <a:p>
            <a:pPr marL="0" indent="0" algn="just">
              <a:spcAft>
                <a:spcPts val="0"/>
              </a:spcAft>
              <a:buNone/>
              <a:tabLst>
                <a:tab pos="-571500" algn="l"/>
              </a:tabLst>
            </a:pPr>
            <a:r>
              <a:rPr lang="ru-RU" sz="2800" dirty="0">
                <a:latin typeface="Times New Roman"/>
                <a:ea typeface="Calibri"/>
              </a:rPr>
              <a:t>			2 этап – июнь-август 2025 года: реализация идей в </a:t>
            </a:r>
            <a:r>
              <a:rPr lang="ru-RU" sz="2800" dirty="0" err="1">
                <a:latin typeface="Times New Roman"/>
                <a:ea typeface="Calibri"/>
              </a:rPr>
              <a:t>воспитательно</a:t>
            </a:r>
            <a:r>
              <a:rPr lang="ru-RU" sz="2800" dirty="0">
                <a:latin typeface="Times New Roman"/>
                <a:ea typeface="Calibri"/>
              </a:rPr>
              <a:t>-оздоровительных учреждениях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205714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5500" y="2724135"/>
            <a:ext cx="8106381" cy="720814"/>
          </a:xfrm>
        </p:spPr>
        <p:txBody>
          <a:bodyPr/>
          <a:lstStyle/>
          <a:p>
            <a:pPr algn="ctr" defTabSz="914378">
              <a:spcBef>
                <a:spcPts val="0"/>
              </a:spcBef>
            </a:pPr>
            <a:br>
              <a:rPr lang="ru-RU" sz="4800" dirty="0">
                <a:solidFill>
                  <a:schemeClr val="bg1"/>
                </a:solidFill>
              </a:rPr>
            </a:br>
            <a:endParaRPr lang="ru-RU" sz="3600" i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8D65ED3-5643-4E83-82D8-8979B6F57CE0}"/>
              </a:ext>
            </a:extLst>
          </p:cNvPr>
          <p:cNvSpPr/>
          <p:nvPr/>
        </p:nvSpPr>
        <p:spPr>
          <a:xfrm>
            <a:off x="3787586" y="3991776"/>
            <a:ext cx="31269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/>
                <a:ea typeface="+mn-ea"/>
                <a:cs typeface="+mn-cs"/>
              </a:rPr>
              <a:t>ЛЕТО 2025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2883" y="649043"/>
            <a:ext cx="866111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0160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Республиканская акция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 w="10160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«Лето – детям» </a:t>
            </a:r>
          </a:p>
        </p:txBody>
      </p:sp>
    </p:spTree>
    <p:extLst>
      <p:ext uri="{BB962C8B-B14F-4D97-AF65-F5344CB8AC3E}">
        <p14:creationId xmlns:p14="http://schemas.microsoft.com/office/powerpoint/2010/main" val="331103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Цитаты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1516</TotalTime>
  <Words>3845</Words>
  <Application>Microsoft Office PowerPoint</Application>
  <PresentationFormat>Экран (16:9)</PresentationFormat>
  <Paragraphs>253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7" baseType="lpstr">
      <vt:lpstr>Arial Black</vt:lpstr>
      <vt:lpstr>Calibri</vt:lpstr>
      <vt:lpstr>Century Gothic</vt:lpstr>
      <vt:lpstr>Times New Roman</vt:lpstr>
      <vt:lpstr>Wingdings</vt:lpstr>
      <vt:lpstr>Wingdings 2</vt:lpstr>
      <vt:lpstr>Цитаты</vt:lpstr>
      <vt:lpstr> </vt:lpstr>
      <vt:lpstr>Лето – детям </vt:lpstr>
      <vt:lpstr>Лето – детям </vt:lpstr>
      <vt:lpstr>Лето – детям </vt:lpstr>
      <vt:lpstr>Лето – детям </vt:lpstr>
      <vt:lpstr>Лето – детям </vt:lpstr>
      <vt:lpstr>Лето – детям </vt:lpstr>
      <vt:lpstr>Лето – детям </vt:lpstr>
      <vt:lpstr>Лето – детям </vt:lpstr>
      <vt:lpstr>Лето – детям </vt:lpstr>
      <vt:lpstr>Лето – детям </vt:lpstr>
      <vt:lpstr>Лето – детям </vt:lpstr>
      <vt:lpstr>Республиканский слет воспитанников воспитательно-оздоровительных учреждений образования «Лето наших достижений» </vt:lpstr>
      <vt:lpstr>Конкурс педагогических команд воспитательно-оздоровительных  учреждений образования  «Мечтай! Действуй! Побеждай!» </vt:lpstr>
      <vt:lpstr>Конкурс педагогических команд воспитательно-оздоровительных  учреждений образования  «Мечтай! Действуй! Побеждай!» </vt:lpstr>
      <vt:lpstr>Лето – детям </vt:lpstr>
      <vt:lpstr>Лето – детям </vt:lpstr>
      <vt:lpstr>Республиканский экскурсионный марафон «Детский автопоезд»</vt:lpstr>
      <vt:lpstr>Республиканский экскурсионный марафон «Детский автопоезд»</vt:lpstr>
      <vt:lpstr>Республиканский экскурсионный марафон «Детский автопоезд»</vt:lpstr>
      <vt:lpstr>Онлайн-презентация наиболее успешных практик деятельности воспитательно-оздоровительных учреждений образования «Карта открытий лета»  </vt:lpstr>
      <vt:lpstr>Дистанционный фестиваль информационных ресурсов воспитательно-оздоровительных учреждений образования «ИнфоЛето» </vt:lpstr>
      <vt:lpstr>Лето – детям </vt:lpstr>
      <vt:lpstr>Виртуальная выставка-панорама методического опыта по организации летнего отдыха и оздоровления детей «Рецепты полезных каникул»</vt:lpstr>
      <vt:lpstr>Виртуальная выставка-панорама методического опыта по организации летнего отдыха и оздоровления детей «Рецепты полезных каникул»</vt:lpstr>
      <vt:lpstr>Лето – детям </vt:lpstr>
      <vt:lpstr>Онлайн-эстафета  воспитательно-оздоровительных  учреждений образования  «Я, ты, он, она – вместе целая страна»</vt:lpstr>
      <vt:lpstr>Онлайн-эстафета  воспитательно-оздоровительных  учреждений образования  «Я, ты, он, она – вместе целая страна»</vt:lpstr>
      <vt:lpstr>Онлайн-эстафета  воспитательно-оздоровительных учреждений образования  «Я, ты, он, она – вместе целая страна»</vt:lpstr>
      <vt:lpstr>Лето – детям </vt:lpstr>
      <vt:lpstr>Информационно-методический проект «Время ярких идей»</vt:lpstr>
      <vt:lpstr>Информационно-методический проект «Время ярких идей»</vt:lpstr>
      <vt:lpstr>Информационно-методический проект «Время ярких идей»</vt:lpstr>
      <vt:lpstr>Информационно-методический проект «Время ярких идей»</vt:lpstr>
      <vt:lpstr>Информационно-методический проект «Время ярких идей»</vt:lpstr>
      <vt:lpstr>Информационно-методический проект «Время ярких идей»</vt:lpstr>
      <vt:lpstr>Информационно-методический проект «Время ярких идей»</vt:lpstr>
      <vt:lpstr>Лето – детям </vt:lpstr>
      <vt:lpstr>Лето – детям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k2-15pc3</cp:lastModifiedBy>
  <cp:revision>127</cp:revision>
  <dcterms:created xsi:type="dcterms:W3CDTF">2016-11-10T05:46:21Z</dcterms:created>
  <dcterms:modified xsi:type="dcterms:W3CDTF">2025-05-15T11:49:19Z</dcterms:modified>
</cp:coreProperties>
</file>